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545" r:id="rId2"/>
    <p:sldId id="600" r:id="rId3"/>
    <p:sldId id="610" r:id="rId4"/>
    <p:sldId id="628" r:id="rId5"/>
    <p:sldId id="547" r:id="rId6"/>
    <p:sldId id="631" r:id="rId7"/>
    <p:sldId id="633" r:id="rId8"/>
    <p:sldId id="525" r:id="rId9"/>
    <p:sldId id="526" r:id="rId10"/>
    <p:sldId id="528" r:id="rId11"/>
    <p:sldId id="423" r:id="rId12"/>
    <p:sldId id="424" r:id="rId13"/>
    <p:sldId id="425" r:id="rId14"/>
    <p:sldId id="426" r:id="rId15"/>
    <p:sldId id="557" r:id="rId16"/>
    <p:sldId id="558" r:id="rId17"/>
    <p:sldId id="568" r:id="rId18"/>
    <p:sldId id="569" r:id="rId19"/>
    <p:sldId id="570" r:id="rId20"/>
    <p:sldId id="571" r:id="rId21"/>
    <p:sldId id="572" r:id="rId22"/>
    <p:sldId id="573" r:id="rId23"/>
    <p:sldId id="574" r:id="rId24"/>
    <p:sldId id="575" r:id="rId25"/>
    <p:sldId id="576" r:id="rId26"/>
    <p:sldId id="577" r:id="rId27"/>
    <p:sldId id="578" r:id="rId28"/>
    <p:sldId id="579" r:id="rId29"/>
    <p:sldId id="586" r:id="rId30"/>
    <p:sldId id="599" r:id="rId31"/>
    <p:sldId id="587" r:id="rId32"/>
    <p:sldId id="588" r:id="rId33"/>
    <p:sldId id="589" r:id="rId34"/>
    <p:sldId id="620" r:id="rId35"/>
    <p:sldId id="629" r:id="rId36"/>
    <p:sldId id="614" r:id="rId37"/>
    <p:sldId id="601" r:id="rId38"/>
    <p:sldId id="615" r:id="rId39"/>
    <p:sldId id="616" r:id="rId40"/>
    <p:sldId id="591" r:id="rId41"/>
    <p:sldId id="621" r:id="rId42"/>
    <p:sldId id="592" r:id="rId43"/>
    <p:sldId id="593" r:id="rId44"/>
    <p:sldId id="595" r:id="rId45"/>
    <p:sldId id="626" r:id="rId46"/>
    <p:sldId id="596" r:id="rId47"/>
    <p:sldId id="622" r:id="rId48"/>
    <p:sldId id="623" r:id="rId49"/>
    <p:sldId id="625" r:id="rId50"/>
    <p:sldId id="597" r:id="rId51"/>
    <p:sldId id="618" r:id="rId52"/>
    <p:sldId id="619" r:id="rId53"/>
    <p:sldId id="632" r:id="rId54"/>
    <p:sldId id="567" r:id="rId55"/>
    <p:sldId id="524" r:id="rId5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F4E5C21-807F-4A10-8353-0F57C761E6B5}" type="datetimeFigureOut">
              <a:rPr lang="en-US"/>
              <a:pPr>
                <a:defRPr/>
              </a:pPr>
              <a:t>12/17/2014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FAB6592-9E7C-4E2E-92E7-CB67C319A0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D2443AAE-B88B-4C41-B32F-5C9674910141}" type="slidenum">
              <a:rPr lang="en-US" altLang="en-US" sz="1200"/>
              <a:pPr algn="r" eaLnBrk="1" hangingPunct="1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CF66E4F-6CB0-417B-87C8-43115302DB3E}" type="slidenum">
              <a:rPr lang="en-US" altLang="en-US" sz="1200"/>
              <a:pPr algn="r" eaLnBrk="1" hangingPunct="1"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06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5355AC8-4DB4-4CDF-A115-12D76F94B06E}" type="slidenum">
              <a:rPr lang="en-US" altLang="en-US" sz="1200"/>
              <a:pPr algn="r" eaLnBrk="1" hangingPunct="1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6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44ECC29-4F1E-4543-8BC7-F35BE03A616E}" type="slidenum">
              <a:rPr lang="en-US" altLang="en-US" sz="1200"/>
              <a:pPr algn="r" eaLnBrk="1" hangingPunct="1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CD0713E-B0FF-4A04-B902-75DEB5CC5F46}" type="slidenum">
              <a:rPr lang="en-US" altLang="en-US" sz="1200"/>
              <a:pPr algn="r" eaLnBrk="1" hangingPunct="1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37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5843547-7077-4FE7-ACA5-147DA7194698}" type="slidenum">
              <a:rPr lang="en-US" altLang="en-US" sz="1200"/>
              <a:pPr algn="r" eaLnBrk="1" hangingPunct="1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first injury causes loss of cerebral auto regulation that persists. Second injury causes catecholamine surge leading to diffuse cerebral edema. 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8796DA-64A3-41D8-9261-21156537B053}" type="slidenum">
              <a:rPr lang="en-US" altLang="en-US" smtClean="0">
                <a:latin typeface="Calibri" pitchFamily="34" charset="0"/>
              </a:rPr>
              <a:pPr/>
              <a:t>24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E3B9FB-AABF-4D2E-BB74-1E41465B9B72}" type="slidenum">
              <a:rPr lang="en-US" altLang="en-US" smtClean="0">
                <a:latin typeface="Calibri" pitchFamily="34" charset="0"/>
              </a:rPr>
              <a:pPr/>
              <a:t>25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68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915ACEC9-E08B-4C4B-A6A5-F50E412AE360}" type="slidenum">
              <a:rPr lang="en-US" altLang="en-US" sz="1200"/>
              <a:pPr algn="r" eaLnBrk="1" hangingPunct="1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78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2D16ED22-51E3-437E-93F6-32633D067094}" type="slidenum">
              <a:rPr lang="en-US" altLang="en-US" sz="1200"/>
              <a:pPr algn="r" eaLnBrk="1" hangingPunct="1"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2953A8-8E00-48EC-A9A7-2D82B8E40A85}" type="slidenum">
              <a:rPr lang="en-US" altLang="en-US" smtClean="0">
                <a:latin typeface="Calibri" pitchFamily="34" charset="0"/>
              </a:rPr>
              <a:pPr/>
              <a:t>28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D55ED5-5A3D-484E-B445-F218D105A372}" type="slidenum">
              <a:rPr lang="de-DE" altLang="en-US" smtClean="0"/>
              <a:pPr/>
              <a:t>3</a:t>
            </a:fld>
            <a:endParaRPr lang="de-DE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7500" y="-12700"/>
            <a:ext cx="6226175" cy="46688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4883150"/>
            <a:ext cx="6430962" cy="3767138"/>
          </a:xfrm>
          <a:noFill/>
        </p:spPr>
        <p:txBody>
          <a:bodyPr wrap="square" lIns="89715" tIns="44860" rIns="89715" bIns="4486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b="1" smtClean="0"/>
          </a:p>
          <a:p>
            <a:pPr eaLnBrk="1" hangingPunct="1"/>
            <a:endParaRPr lang="en-GB" altLang="en-US" b="1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CD4DF8-5014-4C15-B175-F07688EAF3F1}" type="slidenum">
              <a:rPr lang="en-US" altLang="en-US" smtClean="0">
                <a:latin typeface="Calibri" pitchFamily="34" charset="0"/>
              </a:rPr>
              <a:pPr/>
              <a:t>31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419CBD-D7BC-4647-8F1F-923F68C41E3C}" type="slidenum">
              <a:rPr lang="en-US" altLang="en-US" smtClean="0">
                <a:latin typeface="Calibri" pitchFamily="34" charset="0"/>
              </a:rPr>
              <a:pPr/>
              <a:t>32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30B732-237A-45D5-B843-75FCAFD1B07A}" type="slidenum">
              <a:rPr lang="en-US" altLang="en-US" smtClean="0">
                <a:latin typeface="Calibri" pitchFamily="34" charset="0"/>
              </a:rPr>
              <a:pPr/>
              <a:t>33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E3A63-356C-4E44-A1B5-DB8646CD9E71}" type="slidenum">
              <a:rPr lang="en-US" altLang="en-US" smtClean="0">
                <a:latin typeface="Calibri" pitchFamily="34" charset="0"/>
              </a:rPr>
              <a:pPr/>
              <a:t>34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33252F-1416-4D7B-BFEE-4C0879EF491A}" type="slidenum">
              <a:rPr lang="en-US" altLang="en-US" smtClean="0">
                <a:latin typeface="Calibri" pitchFamily="34" charset="0"/>
              </a:rPr>
              <a:pPr/>
              <a:t>35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358686-A753-4261-9292-C3F59E908F35}" type="slidenum">
              <a:rPr lang="en-US" altLang="en-US" smtClean="0"/>
              <a:pPr/>
              <a:t>52</a:t>
            </a:fld>
            <a:endParaRPr lang="en-US" alt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9FF18C-91F9-4867-A19B-9DAD81210C1A}" type="slidenum">
              <a:rPr lang="de-DE" altLang="en-US" smtClean="0"/>
              <a:pPr/>
              <a:t>4</a:t>
            </a:fld>
            <a:endParaRPr lang="de-DE" alt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7500" y="-12700"/>
            <a:ext cx="6226175" cy="46688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4883150"/>
            <a:ext cx="6430962" cy="3767138"/>
          </a:xfrm>
          <a:noFill/>
        </p:spPr>
        <p:txBody>
          <a:bodyPr wrap="square" lIns="89715" tIns="44860" rIns="89715" bIns="4486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b="1" smtClean="0"/>
          </a:p>
          <a:p>
            <a:pPr eaLnBrk="1" hangingPunct="1"/>
            <a:endParaRPr lang="en-GB" altLang="en-US" b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5D0F2F4-2CA2-4586-BB5C-FEA6BE9AE247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D008458A-4321-42DE-B8EB-FF12C23691CB}" type="slidenum">
              <a:rPr lang="en-US" altLang="en-US" sz="1200">
                <a:latin typeface="Arial Narrow" pitchFamily="34" charset="0"/>
              </a:rPr>
              <a:pPr algn="r" eaLnBrk="1" hangingPunct="1"/>
              <a:t>5</a:t>
            </a:fld>
            <a:endParaRPr lang="en-US" altLang="en-US" sz="1200">
              <a:latin typeface="Arial Narrow" pitchFamily="34" charset="0"/>
            </a:endParaRPr>
          </a:p>
        </p:txBody>
      </p:sp>
      <p:sp>
        <p:nvSpPr>
          <p:cNvPr id="6349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Some argue that the terms concussion and MTBI should not be used together as Sports Related Concussion can sometimes result in severe injury. Zurich felt that there was a difference between concussion and MTBI however did not attempt to define mTBI.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Lack of a uniform definition creates significant issues in performing research studies and in the FDA evaluation of devices used to evaluate sports concussion.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90EF6133-9FF3-471D-91DC-5582FCF6091D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701DF74B-7651-4EB8-8CD7-7FA170351361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76E8FDFC-3CA6-46D3-B428-3A8FD6C17E10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75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F6A232B4-4612-4D88-B10A-2DC5256A9EE2}" type="slidenum">
              <a:rPr lang="en-US" altLang="en-US" sz="1200"/>
              <a:pPr algn="r" eaLnBrk="1" hangingPunct="1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86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58A56F18-B0A9-4FFD-B6F2-ACB1CE866E74}" type="slidenum">
              <a:rPr lang="en-US" altLang="en-US" sz="1200"/>
              <a:pPr algn="r" eaLnBrk="1" hangingPunct="1"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47553-9725-460F-BD78-13A10B5709AD}" type="datetimeFigureOut">
              <a:rPr lang="en-US"/>
              <a:pPr>
                <a:defRPr/>
              </a:pPr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F5ABE-CB74-4CC5-98FE-C19A38CA1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C498E-1AB3-4721-8F21-F28A5876EA75}" type="datetimeFigureOut">
              <a:rPr lang="en-US"/>
              <a:pPr>
                <a:defRPr/>
              </a:pPr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B5497-5D37-4B7D-84E6-7519F43878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54A04-2B5E-40A4-B5D0-47FC3CD96DD9}" type="datetimeFigureOut">
              <a:rPr lang="en-US"/>
              <a:pPr>
                <a:defRPr/>
              </a:pPr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26F9-1D8A-4F9D-B051-C995254017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7E447-8F8B-4D1D-A18A-64CD9F5F2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84233-DAB4-4291-9E92-F3ED05E97532}" type="datetimeFigureOut">
              <a:rPr lang="en-US"/>
              <a:pPr>
                <a:defRPr/>
              </a:pPr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B6559-1812-42F9-AFE1-449424CE0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0F736-8A9B-4511-9E68-64EE2466835D}" type="datetimeFigureOut">
              <a:rPr lang="en-US"/>
              <a:pPr>
                <a:defRPr/>
              </a:pPr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36F8-5042-423F-8A46-CF905292E3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9BD0F-02BE-442C-AA3F-331B17626879}" type="datetimeFigureOut">
              <a:rPr lang="en-US"/>
              <a:pPr>
                <a:defRPr/>
              </a:pPr>
              <a:t>12/17/2014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0A92A-22C7-4EFB-BA54-AB5133D825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CE84-B058-4E26-8550-AAF0751A1D2A}" type="datetimeFigureOut">
              <a:rPr lang="en-US"/>
              <a:pPr>
                <a:defRPr/>
              </a:pPr>
              <a:t>12/17/2014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3170-9DB5-49FD-804B-FFB9D040F2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2059A-9DB3-4088-9952-3F1C7EFAFFD9}" type="datetimeFigureOut">
              <a:rPr lang="en-US"/>
              <a:pPr>
                <a:defRPr/>
              </a:pPr>
              <a:t>12/17/2014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C8724-6B95-464E-B7F4-1D29EE364C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5318D-0D28-4B3A-8936-0882C73FB20A}" type="datetimeFigureOut">
              <a:rPr lang="en-US"/>
              <a:pPr>
                <a:defRPr/>
              </a:pPr>
              <a:t>12/17/2014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3F56C-54FA-46EB-A053-EAF0F22F2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32F28-A370-4248-A85A-283E659BC042}" type="datetimeFigureOut">
              <a:rPr lang="en-US"/>
              <a:pPr>
                <a:defRPr/>
              </a:pPr>
              <a:t>12/17/2014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63F19-AFE3-4BFD-8913-307BD3C76B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561FC-CE04-4963-A4A7-BB1BA4FDCFA1}" type="datetimeFigureOut">
              <a:rPr lang="en-US"/>
              <a:pPr>
                <a:defRPr/>
              </a:pPr>
              <a:t>12/17/2014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1BA5A-91C4-46BB-A1D5-6F3DF8B50C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5B6EB6-E51C-4520-8D0D-A74B2D1DF372}" type="datetimeFigureOut">
              <a:rPr lang="en-US"/>
              <a:pPr>
                <a:defRPr/>
              </a:pPr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E35741D-4E72-4850-B0B0-B1EDE2A95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57" r:id="rId2"/>
    <p:sldLayoutId id="2147484458" r:id="rId3"/>
    <p:sldLayoutId id="2147484459" r:id="rId4"/>
    <p:sldLayoutId id="2147484460" r:id="rId5"/>
    <p:sldLayoutId id="2147484461" r:id="rId6"/>
    <p:sldLayoutId id="2147484462" r:id="rId7"/>
    <p:sldLayoutId id="2147484463" r:id="rId8"/>
    <p:sldLayoutId id="2147484464" r:id="rId9"/>
    <p:sldLayoutId id="2147484465" r:id="rId10"/>
    <p:sldLayoutId id="2147484466" r:id="rId11"/>
    <p:sldLayoutId id="2147484467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hyperlink" Target="http://en.wikipedia.org/wiki/Christof_Koch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hyperlink" Target="http://en.wikipedia.org/wiki/Christof_Koch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mailto:tad.seifert@nortonhealthcare.or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798513" y="107950"/>
            <a:ext cx="7772400" cy="1724025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 </a:t>
            </a:r>
            <a:br>
              <a:rPr lang="en-US" altLang="en-US" smtClean="0">
                <a:solidFill>
                  <a:schemeClr val="tx2"/>
                </a:solidFill>
              </a:rPr>
            </a:br>
            <a:r>
              <a:rPr lang="en-US" altLang="en-US" sz="4800" b="1" i="1" smtClean="0">
                <a:solidFill>
                  <a:schemeClr val="tx2"/>
                </a:solidFill>
              </a:rPr>
              <a:t>Concussions:</a:t>
            </a:r>
            <a:r>
              <a:rPr lang="en-US" altLang="en-US" b="1" i="1" smtClean="0">
                <a:solidFill>
                  <a:schemeClr val="tx2"/>
                </a:solidFill>
              </a:rPr>
              <a:t/>
            </a:r>
            <a:br>
              <a:rPr lang="en-US" altLang="en-US" b="1" i="1" smtClean="0">
                <a:solidFill>
                  <a:schemeClr val="tx2"/>
                </a:solidFill>
              </a:rPr>
            </a:br>
            <a:r>
              <a:rPr lang="en-US" altLang="en-US" sz="3200" b="1" i="1" smtClean="0">
                <a:solidFill>
                  <a:schemeClr val="tx2"/>
                </a:solidFill>
              </a:rPr>
              <a:t>What You Need to Know</a:t>
            </a:r>
            <a:r>
              <a:rPr lang="en-US" altLang="en-US" smtClean="0">
                <a:solidFill>
                  <a:schemeClr val="tx2"/>
                </a:solidFill>
              </a:rPr>
              <a:t/>
            </a:r>
            <a:br>
              <a:rPr lang="en-US" altLang="en-US" smtClean="0">
                <a:solidFill>
                  <a:schemeClr val="tx2"/>
                </a:solidFill>
              </a:rPr>
            </a:br>
            <a:r>
              <a:rPr lang="en-US" altLang="en-US" smtClean="0">
                <a:solidFill>
                  <a:schemeClr val="tx2"/>
                </a:solidFill>
              </a:rPr>
              <a:t>  </a:t>
            </a:r>
            <a:endParaRPr lang="en-US" altLang="en-US" sz="2400" i="1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4294967295"/>
          </p:nvPr>
        </p:nvSpPr>
        <p:spPr>
          <a:xfrm>
            <a:off x="1506538" y="4406900"/>
            <a:ext cx="6400800" cy="1752600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en-US" altLang="en-US" sz="2000" b="1" i="1" smtClean="0">
                <a:solidFill>
                  <a:schemeClr val="tx2"/>
                </a:solidFill>
              </a:rPr>
              <a:t>Tad Seifert, MD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en-US" sz="1600" b="1" i="1" smtClean="0"/>
              <a:t>Director, Sports Concussion Program, Norton Healthcare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en-US" sz="1600" b="1" i="1" smtClean="0"/>
              <a:t>Clinical Assistant Professor of Neurology, University of Kentucky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en-US" sz="1600" b="1" i="1" smtClean="0"/>
              <a:t>Member, Kentucky State Boxing Commission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en-US" sz="1600" b="1" i="1" smtClean="0"/>
              <a:t>Head, NCAA Headache Task Force</a:t>
            </a:r>
          </a:p>
          <a:p>
            <a:pPr marL="0" indent="0" algn="ctr" eaLnBrk="1" hangingPunct="1">
              <a:lnSpc>
                <a:spcPct val="80000"/>
              </a:lnSpc>
              <a:buFont typeface="Arial" pitchFamily="34" charset="0"/>
              <a:buNone/>
            </a:pPr>
            <a:endParaRPr lang="en-US" altLang="en-US" sz="1600" b="1" i="1" smtClean="0"/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5738" y="1831975"/>
            <a:ext cx="3865562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mtClean="0"/>
              <a:t>What’s Changed?</a:t>
            </a:r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59250" y="1852613"/>
            <a:ext cx="4451350" cy="3132137"/>
          </a:xfrm>
        </p:spPr>
      </p:pic>
      <p:pic>
        <p:nvPicPr>
          <p:cNvPr id="12292" name="Content Placeholder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95400"/>
            <a:ext cx="31242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Content Placeholder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9488" y="3627438"/>
            <a:ext cx="2982912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Content Placeholder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69138" y="3363913"/>
            <a:ext cx="1617662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Athletes are changing……</a:t>
            </a:r>
          </a:p>
        </p:txBody>
      </p:sp>
      <p:sp>
        <p:nvSpPr>
          <p:cNvPr id="13315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University of Alabama’s 1966 undefeated National Championship team:</a:t>
            </a:r>
          </a:p>
        </p:txBody>
      </p:sp>
      <p:pic>
        <p:nvPicPr>
          <p:cNvPr id="13316" name="Content Placeholder 11" descr="bam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86400" y="2438400"/>
            <a:ext cx="2143125" cy="2143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Athletes are changing……</a:t>
            </a:r>
          </a:p>
        </p:txBody>
      </p:sp>
      <p:sp>
        <p:nvSpPr>
          <p:cNvPr id="14339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University of Alabama’s 1966 undefeated National Championship team:</a:t>
            </a:r>
          </a:p>
          <a:p>
            <a:pPr lvl="1" eaLnBrk="1" hangingPunct="1"/>
            <a:r>
              <a:rPr lang="en-US" altLang="en-US" smtClean="0"/>
              <a:t>Only 19 players heavier than 200 lbs</a:t>
            </a:r>
          </a:p>
        </p:txBody>
      </p:sp>
      <p:pic>
        <p:nvPicPr>
          <p:cNvPr id="14340" name="Content Placeholder 11" descr="bam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86400" y="2438400"/>
            <a:ext cx="2143125" cy="2143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Athletes are changing……</a:t>
            </a:r>
          </a:p>
        </p:txBody>
      </p:sp>
      <p:sp>
        <p:nvSpPr>
          <p:cNvPr id="15363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University of Alabama’s 1966 undefeated National Championship team:</a:t>
            </a:r>
          </a:p>
          <a:p>
            <a:pPr lvl="1" eaLnBrk="1" hangingPunct="1"/>
            <a:r>
              <a:rPr lang="en-US" altLang="en-US" smtClean="0"/>
              <a:t>Only 19 players heavier than 200 lbs</a:t>
            </a:r>
          </a:p>
          <a:p>
            <a:pPr lvl="1" eaLnBrk="1" hangingPunct="1"/>
            <a:r>
              <a:rPr lang="en-US" altLang="en-US" smtClean="0"/>
              <a:t>Heaviest player 223 lbs</a:t>
            </a:r>
          </a:p>
        </p:txBody>
      </p:sp>
      <p:pic>
        <p:nvPicPr>
          <p:cNvPr id="15364" name="Content Placeholder 11" descr="bam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86400" y="2438400"/>
            <a:ext cx="2143125" cy="2143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Athletes are changing……</a:t>
            </a:r>
          </a:p>
        </p:txBody>
      </p:sp>
      <p:sp>
        <p:nvSpPr>
          <p:cNvPr id="16387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University of Alabama’s 1966 undefeated National Championship team:</a:t>
            </a:r>
          </a:p>
          <a:p>
            <a:pPr lvl="1" eaLnBrk="1" hangingPunct="1"/>
            <a:r>
              <a:rPr lang="en-US" altLang="en-US" smtClean="0"/>
              <a:t>Only 19 players heavier than 200 lbs</a:t>
            </a:r>
          </a:p>
          <a:p>
            <a:pPr lvl="1" eaLnBrk="1" hangingPunct="1"/>
            <a:r>
              <a:rPr lang="en-US" altLang="en-US" smtClean="0"/>
              <a:t>Heaviest player 223 lbs</a:t>
            </a:r>
          </a:p>
          <a:p>
            <a:pPr lvl="1" eaLnBrk="1" hangingPunct="1"/>
            <a:r>
              <a:rPr lang="en-US" altLang="en-US" smtClean="0"/>
              <a:t>QB weighed 177 lbs</a:t>
            </a:r>
          </a:p>
        </p:txBody>
      </p:sp>
      <p:pic>
        <p:nvPicPr>
          <p:cNvPr id="16388" name="Content Placeholder 11" descr="bam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86400" y="2438400"/>
            <a:ext cx="2143125" cy="2143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1" name="Content Placeholder 3" descr="thumbnail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985838" y="1598613"/>
            <a:ext cx="1057275" cy="81915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5" name="Content Placeholder 3" descr="thumbnail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985838" y="1598613"/>
            <a:ext cx="1057275" cy="819150"/>
          </a:xfrm>
        </p:spPr>
      </p:pic>
      <p:pic>
        <p:nvPicPr>
          <p:cNvPr id="18436" name="Content Placeholder 3" descr="thumbn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3113" y="1598613"/>
            <a:ext cx="1057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Content Placeholder 3" descr="thumbn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0388" y="1598613"/>
            <a:ext cx="1057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Content Placeholder 3" descr="thumbn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7663" y="1598613"/>
            <a:ext cx="1057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Content Placeholder 3" descr="thumbn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598613"/>
            <a:ext cx="1057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Content Placeholder 3" descr="thumbn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2213" y="1598613"/>
            <a:ext cx="1057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Content Placeholder 3" descr="thumbn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838" y="2417763"/>
            <a:ext cx="1057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Content Placeholder 3" descr="thumbn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3113" y="2417763"/>
            <a:ext cx="1057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Content Placeholder 3" descr="thumbn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0388" y="2417763"/>
            <a:ext cx="1057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Content Placeholder 3" descr="thumbn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7663" y="2417763"/>
            <a:ext cx="1057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Content Placeholder 3" descr="thumbn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2417763"/>
            <a:ext cx="1057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Content Placeholder 3" descr="thumbn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2213" y="2417763"/>
            <a:ext cx="1057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Content Placeholder 3" descr="thumbn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838" y="3236913"/>
            <a:ext cx="1057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Content Placeholder 3" descr="thumbn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3113" y="3236913"/>
            <a:ext cx="1057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Content Placeholder 3" descr="thumbn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0388" y="3236913"/>
            <a:ext cx="1057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Content Placeholder 3" descr="thumbn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7663" y="3236913"/>
            <a:ext cx="1057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Content Placeholder 3" descr="thumbn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3236913"/>
            <a:ext cx="1057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Content Placeholder 3" descr="thumbn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2213" y="3236913"/>
            <a:ext cx="1057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Content Placeholder 3" descr="thumbn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838" y="4056063"/>
            <a:ext cx="1057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Content Placeholder 3" descr="thumbn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3113" y="4056063"/>
            <a:ext cx="1057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Content Placeholder 3" descr="thumbn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0388" y="4056063"/>
            <a:ext cx="1057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Content Placeholder 3" descr="thumbn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7663" y="4056063"/>
            <a:ext cx="1057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Content Placeholder 3" descr="thumbn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4056063"/>
            <a:ext cx="1057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Content Placeholder 3" descr="thumbn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2213" y="4056063"/>
            <a:ext cx="1057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9" name="Content Placeholder 3" descr="thumbn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2213" y="4875213"/>
            <a:ext cx="1057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Content Placeholder 3" descr="thumbn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4875213"/>
            <a:ext cx="1057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1" name="Content Placeholder 3" descr="thumbn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7663" y="4875213"/>
            <a:ext cx="1057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Content Placeholder 3" descr="thumbn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0388" y="4875213"/>
            <a:ext cx="1057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Content Placeholder 3" descr="thumbn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3113" y="4875213"/>
            <a:ext cx="1057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4" name="Content Placeholder 3" descr="thumbn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838" y="4875213"/>
            <a:ext cx="1057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6000" smtClean="0"/>
              <a:t>Concussion Myths…..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i="1" smtClean="0"/>
              <a:t>Fact or Fiction??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Concussion:  Fact vs. Fiction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Boys get more concussions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Concussion:  Fact vs. Fiction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Boys get more concussions</a:t>
            </a:r>
          </a:p>
          <a:p>
            <a:pPr lvl="1" eaLnBrk="1" hangingPunct="1"/>
            <a:r>
              <a:rPr lang="en-US" altLang="en-US" b="1" smtClean="0"/>
              <a:t>FACT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 b="1" smtClean="0"/>
          </a:p>
          <a:p>
            <a:pPr eaLnBrk="1" hangingPunct="1"/>
            <a:r>
              <a:rPr lang="en-US" altLang="en-US" smtClean="0"/>
              <a:t>Boys get more concussions because they play more sports with risk for concussion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Overview of Concussion Management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90700"/>
            <a:ext cx="4038600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altLang="en-US" dirty="0" smtClean="0"/>
              <a:t>Definition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 smtClean="0"/>
              <a:t>Prevention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 smtClean="0"/>
              <a:t>Recognition/Diagnosis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 smtClean="0"/>
              <a:t>Management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 smtClean="0"/>
              <a:t>Return to school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 smtClean="0"/>
              <a:t>Return to play (skate)</a:t>
            </a:r>
          </a:p>
          <a:p>
            <a:pPr marL="0" indent="0">
              <a:buFont typeface="Arial" charset="0"/>
              <a:buNone/>
              <a:defRPr/>
            </a:pPr>
            <a:endParaRPr lang="en-US" altLang="en-US" dirty="0" smtClean="0"/>
          </a:p>
        </p:txBody>
      </p:sp>
      <p:pic>
        <p:nvPicPr>
          <p:cNvPr id="614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92700" y="1293813"/>
            <a:ext cx="3100388" cy="18700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Content Placeholder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590925"/>
            <a:ext cx="327025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349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i="1" smtClean="0"/>
              <a:t>Who Gets Sports Concussions?</a:t>
            </a:r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2000" i="1" smtClean="0"/>
              <a:t>Lincoln, et al. Am J Sports Med 2011</a:t>
            </a:r>
            <a:endParaRPr lang="en-US" altLang="en-US" sz="2000" smtClean="0"/>
          </a:p>
        </p:txBody>
      </p:sp>
      <p:sp>
        <p:nvSpPr>
          <p:cNvPr id="22531" name="Rectangle 3"/>
          <p:cNvSpPr>
            <a:spLocks noGrp="1"/>
          </p:cNvSpPr>
          <p:nvPr>
            <p:ph idx="4294967295"/>
          </p:nvPr>
        </p:nvSpPr>
        <p:spPr>
          <a:xfrm>
            <a:off x="2273300" y="120808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Concussions 		(% of Total)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Football				53%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Lacrosse (boys)		8%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Soccer (girls)			7%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Basketball (girls)		6%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Wrestling				5%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Cheerleading			5%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Soccer (boys)			4%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Lacrosse (girls)			4%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Basketball (boys)		3%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Softball 				2%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Field Hockey			2%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Baseball				1%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smtClean="0"/>
          </a:p>
          <a:p>
            <a:pPr lvl="1" eaLnBrk="1" hangingPunct="1">
              <a:lnSpc>
                <a:spcPct val="90000"/>
              </a:lnSpc>
            </a:pPr>
            <a:endParaRPr lang="en-US" altLang="en-US" sz="2000" smtClean="0"/>
          </a:p>
          <a:p>
            <a:pPr lvl="1"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Fact vs. Fiction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Girls have a higher rate of concussions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Fact vs. Fiction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Girls have a higher rate of concussions</a:t>
            </a:r>
          </a:p>
          <a:p>
            <a:pPr lvl="1" eaLnBrk="1" hangingPunct="1"/>
            <a:r>
              <a:rPr lang="en-US" altLang="en-US" b="1" smtClean="0"/>
              <a:t>FACT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 b="1" smtClean="0"/>
          </a:p>
          <a:p>
            <a:pPr eaLnBrk="1" hangingPunct="1"/>
            <a:r>
              <a:rPr lang="en-US" altLang="en-US" smtClean="0"/>
              <a:t>If looking at comparable sports, girls indeed have a higher concussion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Concussions/1000 games</a:t>
            </a:r>
            <a:br>
              <a:rPr lang="en-US" altLang="en-US" sz="4000" smtClean="0"/>
            </a:br>
            <a:r>
              <a:rPr lang="en-US" altLang="en-US" sz="2400" i="1" smtClean="0"/>
              <a:t>Lincoln, et al. Am J Sports Med 2011</a:t>
            </a:r>
          </a:p>
        </p:txBody>
      </p:sp>
      <p:graphicFrame>
        <p:nvGraphicFramePr>
          <p:cNvPr id="142375" name="Group 39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374650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90489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SPORT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BOYS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GIRLS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0489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FOOTBALL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7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SOCCER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0.59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0.97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4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BASEBALL/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SOFTBALL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0.04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0.08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Second Impact Syndrome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887538"/>
            <a:ext cx="8686800" cy="4525962"/>
          </a:xfrm>
        </p:spPr>
        <p:txBody>
          <a:bodyPr/>
          <a:lstStyle/>
          <a:p>
            <a:r>
              <a:rPr lang="en-US" altLang="en-US" smtClean="0"/>
              <a:t>Catastrophic</a:t>
            </a:r>
          </a:p>
          <a:p>
            <a:r>
              <a:rPr lang="en-US" altLang="en-US" smtClean="0"/>
              <a:t>After a 1</a:t>
            </a:r>
            <a:r>
              <a:rPr lang="en-US" altLang="en-US" baseline="30000" smtClean="0"/>
              <a:t>st</a:t>
            </a:r>
            <a:r>
              <a:rPr lang="en-US" altLang="en-US" smtClean="0"/>
              <a:t> concussion, a second impact to head</a:t>
            </a:r>
          </a:p>
          <a:p>
            <a:pPr lvl="1"/>
            <a:r>
              <a:rPr lang="en-US" altLang="en-US" smtClean="0"/>
              <a:t>Rapid deterioration</a:t>
            </a:r>
          </a:p>
          <a:p>
            <a:pPr lvl="1"/>
            <a:r>
              <a:rPr lang="en-US" altLang="en-US" smtClean="0"/>
              <a:t>Diffuse cerebral edema</a:t>
            </a:r>
          </a:p>
          <a:p>
            <a:pPr lvl="1"/>
            <a:r>
              <a:rPr lang="en-US" altLang="en-US" smtClean="0"/>
              <a:t>Potentially Death</a:t>
            </a:r>
          </a:p>
          <a:p>
            <a:pPr lvl="1"/>
            <a:r>
              <a:rPr lang="en-US" altLang="en-US" smtClean="0"/>
              <a:t>If not death, permanent disability</a:t>
            </a:r>
          </a:p>
          <a:p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/>
              <a:t> “Second Impact Syndrome” and subsequent epidural hematoma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153400" cy="40386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7652" name="Picture 5" descr="br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84338"/>
            <a:ext cx="3048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4-1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684338"/>
            <a:ext cx="37719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Fact vs. Fiction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Repeat concussions often cause Second Impact Syndrome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 smtClean="0"/>
          </a:p>
          <a:p>
            <a:pPr eaLnBrk="1" hangingPunct="1">
              <a:buFont typeface="Arial" pitchFamily="34" charset="0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Fact vs. Fiction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Repeat concussions often cause Second Impact Syndrome</a:t>
            </a:r>
          </a:p>
          <a:p>
            <a:pPr lvl="1" eaLnBrk="1" hangingPunct="1"/>
            <a:r>
              <a:rPr lang="en-US" altLang="en-US" b="1" smtClean="0"/>
              <a:t>FICTION</a:t>
            </a:r>
          </a:p>
          <a:p>
            <a:pPr eaLnBrk="1" hangingPunct="1"/>
            <a:r>
              <a:rPr lang="en-US" altLang="en-US" smtClean="0"/>
              <a:t>Second Impact Syndrome happens rarely</a:t>
            </a:r>
          </a:p>
          <a:p>
            <a:pPr lvl="1" eaLnBrk="1" hangingPunct="1"/>
            <a:r>
              <a:rPr lang="en-US" altLang="en-US" smtClean="0"/>
              <a:t>50% mortality; 50% morbidity when it does occur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Recurrent Concussion</a:t>
            </a:r>
          </a:p>
        </p:txBody>
      </p:sp>
      <p:sp>
        <p:nvSpPr>
          <p:cNvPr id="3072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After 1</a:t>
            </a:r>
            <a:r>
              <a:rPr lang="en-US" altLang="en-US" baseline="30000" smtClean="0"/>
              <a:t>st</a:t>
            </a:r>
            <a:r>
              <a:rPr lang="en-US" altLang="en-US" smtClean="0"/>
              <a:t> concussion, players are at greater risk</a:t>
            </a:r>
          </a:p>
          <a:p>
            <a:pPr lvl="1"/>
            <a:r>
              <a:rPr lang="en-US" altLang="en-US" smtClean="0"/>
              <a:t>Selection bias</a:t>
            </a:r>
          </a:p>
          <a:p>
            <a:pPr lvl="2"/>
            <a:r>
              <a:rPr lang="en-US" altLang="en-US" smtClean="0"/>
              <a:t>Style of play</a:t>
            </a:r>
          </a:p>
          <a:p>
            <a:pPr lvl="2"/>
            <a:r>
              <a:rPr lang="en-US" altLang="en-US" smtClean="0"/>
              <a:t>Playing time</a:t>
            </a:r>
          </a:p>
          <a:p>
            <a:pPr lvl="2"/>
            <a:r>
              <a:rPr lang="en-US" altLang="en-US" smtClean="0"/>
              <a:t>Position</a:t>
            </a:r>
          </a:p>
          <a:p>
            <a:pPr lvl="1"/>
            <a:r>
              <a:rPr lang="en-US" altLang="en-US" smtClean="0"/>
              <a:t>The brain may be more susceptible</a:t>
            </a:r>
          </a:p>
          <a:p>
            <a:pPr lvl="2"/>
            <a:r>
              <a:rPr lang="en-US" altLang="en-US" smtClean="0"/>
              <a:t>Greatest risk of 2</a:t>
            </a:r>
            <a:r>
              <a:rPr lang="en-US" altLang="en-US" baseline="30000" smtClean="0"/>
              <a:t>nd</a:t>
            </a:r>
            <a:r>
              <a:rPr lang="en-US" altLang="en-US" smtClean="0"/>
              <a:t> concussion during 7-10 days</a:t>
            </a:r>
          </a:p>
          <a:p>
            <a:pPr lvl="2"/>
            <a:r>
              <a:rPr lang="en-US" altLang="en-US" smtClean="0"/>
              <a:t>3 X more likely to have 2</a:t>
            </a:r>
            <a:r>
              <a:rPr lang="en-US" altLang="en-US" baseline="30000" smtClean="0"/>
              <a:t>nd</a:t>
            </a:r>
            <a:r>
              <a:rPr lang="en-US" altLang="en-US" smtClean="0"/>
              <a:t> concussion in same season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are we watching for???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76475" y="1289050"/>
            <a:ext cx="4440238" cy="4391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1" smtClean="0">
                <a:latin typeface="Arial" pitchFamily="34" charset="0"/>
                <a:ea typeface="ＭＳ Ｐゴシック" pitchFamily="34" charset="-128"/>
              </a:rPr>
              <a:t>The Most Complex Object in the Universe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350963" y="2752725"/>
            <a:ext cx="6442075" cy="4400550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/>
            </a:pPr>
            <a:r>
              <a:rPr lang="en-US" sz="2400" dirty="0" smtClean="0">
                <a:latin typeface="Calisto MT"/>
                <a:cs typeface="Calisto MT"/>
              </a:rPr>
              <a:t>The scale: roughly 100 billion neurons, each with ~ 7,000 synaptic connections resulting in highly compact and integrated system of roughly…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2000" dirty="0" smtClean="0">
                <a:latin typeface="Calisto MT"/>
                <a:cs typeface="Calisto MT"/>
              </a:rPr>
              <a:t>		</a:t>
            </a:r>
          </a:p>
        </p:txBody>
      </p:sp>
      <p:sp>
        <p:nvSpPr>
          <p:cNvPr id="5124" name="TextBox 12"/>
          <p:cNvSpPr txBox="1">
            <a:spLocks noChangeArrowheads="1"/>
          </p:cNvSpPr>
          <p:nvPr/>
        </p:nvSpPr>
        <p:spPr bwMode="auto">
          <a:xfrm rot="-5400000">
            <a:off x="6766719" y="2039144"/>
            <a:ext cx="4416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en-US" sz="800">
                <a:ea typeface="ＭＳ Ｐゴシック" pitchFamily="34" charset="-128"/>
                <a:hlinkClick r:id="rId4"/>
              </a:rPr>
              <a:t>http://en.wikipedia.org/wiki/Christof_Koch</a:t>
            </a:r>
            <a:endParaRPr lang="en-US" altLang="en-US" sz="800">
              <a:ea typeface="ＭＳ Ｐゴシック" pitchFamily="34" charset="-128"/>
            </a:endParaRPr>
          </a:p>
          <a:p>
            <a:pPr algn="r" eaLnBrk="1" hangingPunct="1"/>
            <a:r>
              <a:rPr lang="en-US" altLang="en-US" sz="800">
                <a:ea typeface="ＭＳ Ｐゴシック" pitchFamily="34" charset="-128"/>
              </a:rPr>
              <a:t>http://www.npr.org/2013/06/14/191614360/decoding-the-most-complex-object-in-the-universe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6256" r="18303"/>
          <a:stretch/>
        </p:blipFill>
        <p:spPr>
          <a:xfrm>
            <a:off x="338137" y="1006495"/>
            <a:ext cx="1850197" cy="1590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Sequelae of Concussion</a:t>
            </a:r>
          </a:p>
        </p:txBody>
      </p:sp>
      <p:sp>
        <p:nvSpPr>
          <p:cNvPr id="32771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525962"/>
          </a:xfrm>
        </p:spPr>
        <p:txBody>
          <a:bodyPr/>
          <a:lstStyle/>
          <a:p>
            <a:r>
              <a:rPr lang="en-US" altLang="en-US" smtClean="0"/>
              <a:t>Cognitive</a:t>
            </a:r>
          </a:p>
          <a:p>
            <a:pPr lvl="1"/>
            <a:r>
              <a:rPr lang="en-US" altLang="en-US" sz="2000" smtClean="0"/>
              <a:t>Deficits in attention, memory, executive function</a:t>
            </a:r>
          </a:p>
          <a:p>
            <a:r>
              <a:rPr lang="en-US" altLang="en-US" smtClean="0"/>
              <a:t>Behavioral</a:t>
            </a:r>
          </a:p>
          <a:p>
            <a:pPr lvl="1"/>
            <a:r>
              <a:rPr lang="en-US" altLang="en-US" sz="2000" smtClean="0"/>
              <a:t>Irritability, anxiety, depression, apathy</a:t>
            </a:r>
          </a:p>
          <a:p>
            <a:r>
              <a:rPr lang="en-US" altLang="en-US" smtClean="0"/>
              <a:t>Somatic</a:t>
            </a:r>
          </a:p>
          <a:p>
            <a:pPr lvl="1"/>
            <a:r>
              <a:rPr lang="en-US" altLang="en-US" sz="2000" smtClean="0"/>
              <a:t>Headache, dizziness, vertigo, sleep disturbances, nausea, light and sound sensitivity, fatigue, etc</a:t>
            </a:r>
          </a:p>
        </p:txBody>
      </p:sp>
      <p:pic>
        <p:nvPicPr>
          <p:cNvPr id="32772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133600"/>
            <a:ext cx="4038600" cy="2693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en-US" altLang="en-US" smtClean="0"/>
              <a:t>What are we watching for???	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554038" y="1143000"/>
            <a:ext cx="4038600" cy="4525963"/>
          </a:xfrm>
        </p:spPr>
        <p:txBody>
          <a:bodyPr/>
          <a:lstStyle/>
          <a:p>
            <a:pPr marL="273050" indent="-273050" algn="ctr" eaLnBrk="1" hangingPunct="1">
              <a:buFont typeface="Arial" pitchFamily="34" charset="0"/>
              <a:buNone/>
            </a:pPr>
            <a:endParaRPr lang="en-US" altLang="en-US" sz="3600" smtClean="0"/>
          </a:p>
          <a:p>
            <a:pPr marL="273050" indent="-273050" eaLnBrk="1" hangingPunct="1"/>
            <a:r>
              <a:rPr lang="en-US" altLang="en-US" sz="3600" smtClean="0"/>
              <a:t>LOC</a:t>
            </a:r>
          </a:p>
          <a:p>
            <a:pPr marL="273050" indent="-273050" eaLnBrk="1" hangingPunct="1"/>
            <a:r>
              <a:rPr lang="en-US" altLang="en-US" sz="3600" smtClean="0"/>
              <a:t>Balance following impact</a:t>
            </a:r>
          </a:p>
          <a:p>
            <a:pPr marL="273050" indent="-273050" eaLnBrk="1" hangingPunct="1"/>
            <a:r>
              <a:rPr lang="en-US" altLang="en-US" sz="3600" smtClean="0"/>
              <a:t>Confusion</a:t>
            </a:r>
          </a:p>
          <a:p>
            <a:pPr marL="273050" indent="-273050" eaLnBrk="1" hangingPunct="1"/>
            <a:r>
              <a:rPr lang="en-US" altLang="en-US" sz="3600" smtClean="0"/>
              <a:t>Change in behavior</a:t>
            </a:r>
          </a:p>
          <a:p>
            <a:pPr marL="273050" indent="-273050" eaLnBrk="1" hangingPunct="1">
              <a:buFont typeface="Arial" pitchFamily="34" charset="0"/>
              <a:buNone/>
            </a:pPr>
            <a:endParaRPr lang="en-US" altLang="en-US" sz="3600" smtClean="0"/>
          </a:p>
          <a:p>
            <a:pPr marL="273050" indent="-273050" eaLnBrk="1" hangingPunct="1"/>
            <a:endParaRPr lang="en-US" altLang="en-US" sz="3600" smtClean="0"/>
          </a:p>
        </p:txBody>
      </p:sp>
      <p:sp>
        <p:nvSpPr>
          <p:cNvPr id="33796" name="Rectangle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3450" y="2024063"/>
            <a:ext cx="3670300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i="1" smtClean="0"/>
              <a:t>Delayed Symptoms Can Occur….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065213"/>
            <a:ext cx="4038600" cy="4525962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Be wary of the delayed and recurrent symptoms</a:t>
            </a:r>
          </a:p>
          <a:p>
            <a:pPr eaLnBrk="1" hangingPunct="1"/>
            <a:r>
              <a:rPr lang="en-US" altLang="en-US" smtClean="0"/>
              <a:t>Many athletes may seemingly “normalize” within minutes of an injury, but then have a recurrence and potential worsening minutes to hours later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79950" y="2005013"/>
            <a:ext cx="4006850" cy="2270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Immediate Post-Injury </a:t>
            </a:r>
            <a:br>
              <a:rPr lang="en-US" dirty="0" smtClean="0"/>
            </a:br>
            <a:r>
              <a:rPr lang="en-US" dirty="0" smtClean="0"/>
              <a:t>Treatment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263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b="1" dirty="0" smtClean="0"/>
              <a:t>Guidelines for immediate ER evaluation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Loss of consciousness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Seizure activity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Recurrent vomiting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Deterioration of neurological function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Decrease or irregularity of pulse/respiration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Unequal, dilated, or non-reactive pupils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Signs/symptoms of associated injuries (i.e. spine/skull fracture)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Home Instructions </a:t>
            </a:r>
            <a:br>
              <a:rPr lang="en-US" dirty="0" smtClean="0"/>
            </a:br>
            <a:r>
              <a:rPr lang="en-US" sz="3600" i="1" dirty="0" smtClean="0"/>
              <a:t>Immediately Post-Injury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Released only to a responsible adult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Preferably parent or guardian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Specific home care instructions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Cognitive Rest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No video games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No texting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No phone usage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No computer work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No reading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Physical rest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No driving</a:t>
            </a:r>
          </a:p>
        </p:txBody>
      </p:sp>
      <p:pic>
        <p:nvPicPr>
          <p:cNvPr id="36868" name="Content Placeholder 3" descr="sidelineconcuss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894013"/>
            <a:ext cx="363537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Home Instructions </a:t>
            </a:r>
            <a:br>
              <a:rPr lang="en-US" dirty="0" smtClean="0"/>
            </a:br>
            <a:r>
              <a:rPr lang="en-US" sz="3600" i="1" dirty="0" smtClean="0"/>
              <a:t>Immediately Post-Injury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Released only to a responsible adult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Preferably parent or guardian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Specific home care instructions</a:t>
            </a:r>
          </a:p>
          <a:p>
            <a:pPr lvl="1">
              <a:buFont typeface="Arial" charset="0"/>
              <a:buChar char="–"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Cognitive Rest</a:t>
            </a:r>
          </a:p>
          <a:p>
            <a:pPr lvl="2">
              <a:buFont typeface="Arial" charset="0"/>
              <a:buChar char="•"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No video games</a:t>
            </a:r>
          </a:p>
          <a:p>
            <a:pPr lvl="2">
              <a:buFont typeface="Arial" charset="0"/>
              <a:buChar char="•"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No texting</a:t>
            </a:r>
          </a:p>
          <a:p>
            <a:pPr lvl="2">
              <a:buFont typeface="Arial" charset="0"/>
              <a:buChar char="•"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No phone usage</a:t>
            </a:r>
          </a:p>
          <a:p>
            <a:pPr lvl="2">
              <a:buFont typeface="Arial" charset="0"/>
              <a:buChar char="•"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No computer work</a:t>
            </a:r>
          </a:p>
          <a:p>
            <a:pPr lvl="2">
              <a:buFont typeface="Arial" charset="0"/>
              <a:buChar char="•"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No reading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Physical rest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No driving</a:t>
            </a:r>
          </a:p>
        </p:txBody>
      </p:sp>
      <p:pic>
        <p:nvPicPr>
          <p:cNvPr id="37892" name="Content Placeholder 3" descr="sidelineconcuss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894013"/>
            <a:ext cx="363537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/>
          <p:cNvSpPr>
            <a:spLocks noGrp="1"/>
          </p:cNvSpPr>
          <p:nvPr>
            <p:ph type="title"/>
          </p:nvPr>
        </p:nvSpPr>
        <p:spPr>
          <a:xfrm>
            <a:off x="234950" y="228600"/>
            <a:ext cx="8524875" cy="600075"/>
          </a:xfrm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Cerebral Steal and Rest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212" y="776459"/>
            <a:ext cx="199917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Brain Injury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2797" y="1795497"/>
            <a:ext cx="3633710" cy="1200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Increased energy consumption </a:t>
            </a:r>
            <a:r>
              <a:rPr lang="en-US" sz="2400" dirty="0">
                <a:solidFill>
                  <a:schemeClr val="bg1"/>
                </a:solidFill>
              </a:rPr>
              <a:t>for cellular and metabolic repair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1598" y="3323091"/>
            <a:ext cx="3922898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Cerebral steal </a:t>
            </a:r>
            <a:r>
              <a:rPr lang="en-US" sz="2400" dirty="0">
                <a:solidFill>
                  <a:schemeClr val="bg1"/>
                </a:solidFill>
              </a:rPr>
              <a:t>= energy supply falls below brain repair needs </a:t>
            </a:r>
            <a:r>
              <a:rPr lang="en-US" sz="2400" dirty="0">
                <a:solidFill>
                  <a:schemeClr val="bg1"/>
                </a:solidFill>
                <a:sym typeface="Wingdings"/>
              </a:rPr>
              <a:t> cell injury / death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5294" y="5912513"/>
            <a:ext cx="4050585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Clinically</a:t>
            </a:r>
            <a:r>
              <a:rPr lang="en-US" sz="2400" dirty="0">
                <a:solidFill>
                  <a:schemeClr val="bg1"/>
                </a:solidFill>
              </a:rPr>
              <a:t>: return or worsening of symptoms</a:t>
            </a:r>
          </a:p>
        </p:txBody>
      </p:sp>
      <p:sp>
        <p:nvSpPr>
          <p:cNvPr id="16" name="Bent-Up Arrow 15"/>
          <p:cNvSpPr/>
          <p:nvPr/>
        </p:nvSpPr>
        <p:spPr>
          <a:xfrm flipV="1">
            <a:off x="2205038" y="1163638"/>
            <a:ext cx="573087" cy="631825"/>
          </a:xfrm>
          <a:prstGeom prst="bentUpArrow">
            <a:avLst>
              <a:gd name="adj1" fmla="val 16232"/>
              <a:gd name="adj2" fmla="val 25000"/>
              <a:gd name="adj3" fmla="val 25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Bent-Up Arrow 16"/>
          <p:cNvSpPr/>
          <p:nvPr/>
        </p:nvSpPr>
        <p:spPr>
          <a:xfrm flipV="1">
            <a:off x="7104063" y="4570413"/>
            <a:ext cx="909637" cy="1206500"/>
          </a:xfrm>
          <a:prstGeom prst="bentUpArrow">
            <a:avLst>
              <a:gd name="adj1" fmla="val 15319"/>
              <a:gd name="adj2" fmla="val 23325"/>
              <a:gd name="adj3" fmla="val 25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Bent-Up Arrow 17"/>
          <p:cNvSpPr/>
          <p:nvPr/>
        </p:nvSpPr>
        <p:spPr>
          <a:xfrm flipV="1">
            <a:off x="4737100" y="2486025"/>
            <a:ext cx="657225" cy="836613"/>
          </a:xfrm>
          <a:prstGeom prst="bentUpArrow">
            <a:avLst>
              <a:gd name="adj1" fmla="val 17221"/>
              <a:gd name="adj2" fmla="val 25000"/>
              <a:gd name="adj3" fmla="val 2811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03313" y="5451475"/>
            <a:ext cx="1101725" cy="460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00"/>
                </a:solidFill>
              </a:rPr>
              <a:t>REST</a:t>
            </a:r>
          </a:p>
        </p:txBody>
      </p:sp>
      <p:sp>
        <p:nvSpPr>
          <p:cNvPr id="21" name="Notched Right Arrow 20"/>
          <p:cNvSpPr/>
          <p:nvPr/>
        </p:nvSpPr>
        <p:spPr>
          <a:xfrm rot="19808332">
            <a:off x="2205038" y="5010150"/>
            <a:ext cx="976312" cy="32702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&quot;No&quot; Symbol 21"/>
          <p:cNvSpPr/>
          <p:nvPr/>
        </p:nvSpPr>
        <p:spPr>
          <a:xfrm>
            <a:off x="4318000" y="3186113"/>
            <a:ext cx="1792288" cy="1862137"/>
          </a:xfrm>
          <a:prstGeom prst="noSmoking">
            <a:avLst>
              <a:gd name="adj" fmla="val 13991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Retrospective study of 47 high school and collegiate athletes prescribed at least 1 week of cognitive and physical rest after injury</a:t>
            </a:r>
          </a:p>
          <a:p>
            <a:r>
              <a:rPr lang="en-US" altLang="en-US" smtClean="0"/>
              <a:t>Participants showed improved neurocognitive performance and decreased symptom reporting</a:t>
            </a:r>
          </a:p>
        </p:txBody>
      </p:sp>
      <p:pic>
        <p:nvPicPr>
          <p:cNvPr id="3994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381000"/>
            <a:ext cx="8229600" cy="1912938"/>
          </a:xfrm>
        </p:spPr>
      </p:pic>
      <p:pic>
        <p:nvPicPr>
          <p:cNvPr id="39941" name="Content Placeholder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61975" y="22225"/>
            <a:ext cx="8524875" cy="600075"/>
          </a:xfrm>
        </p:spPr>
        <p:txBody>
          <a:bodyPr/>
          <a:lstStyle/>
          <a:p>
            <a:r>
              <a:rPr lang="en-US" altLang="en-US" sz="2800" smtClean="0">
                <a:latin typeface="Arial" pitchFamily="34" charset="0"/>
                <a:ea typeface="ＭＳ Ｐゴシック" pitchFamily="34" charset="-128"/>
              </a:rPr>
              <a:t>Not All Activity is Bad…</a:t>
            </a:r>
          </a:p>
        </p:txBody>
      </p:sp>
      <p:pic>
        <p:nvPicPr>
          <p:cNvPr id="4096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0" y="1227138"/>
            <a:ext cx="3046413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5531556" y="550334"/>
            <a:ext cx="3330222" cy="1622778"/>
          </a:xfrm>
          <a:prstGeom prst="roundRect">
            <a:avLst/>
          </a:prstGeom>
          <a:gradFill flip="none" rotWithShape="1">
            <a:gsLst>
              <a:gs pos="0">
                <a:schemeClr val="dk1">
                  <a:alpha val="76000"/>
                </a:schemeClr>
              </a:gs>
              <a:gs pos="100000">
                <a:schemeClr val="dk1">
                  <a:shade val="48000"/>
                  <a:satMod val="180000"/>
                  <a:lumMod val="94000"/>
                  <a:alpha val="76000"/>
                </a:schemeClr>
              </a:gs>
              <a:gs pos="100000">
                <a:schemeClr val="dk1">
                  <a:shade val="48000"/>
                  <a:satMod val="180000"/>
                  <a:lumMod val="94000"/>
                  <a:alpha val="76000"/>
                </a:schemeClr>
              </a:gs>
            </a:gsLst>
            <a:lin ang="4140000" scaled="1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Exercise promotes neuroplasticity and neurogenesis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31556" y="3736623"/>
            <a:ext cx="3330222" cy="1622778"/>
          </a:xfrm>
          <a:prstGeom prst="roundRect">
            <a:avLst/>
          </a:prstGeom>
          <a:gradFill flip="none" rotWithShape="1">
            <a:gsLst>
              <a:gs pos="0">
                <a:schemeClr val="dk1">
                  <a:alpha val="76000"/>
                </a:schemeClr>
              </a:gs>
              <a:gs pos="100000">
                <a:schemeClr val="dk1">
                  <a:shade val="48000"/>
                  <a:satMod val="180000"/>
                  <a:lumMod val="94000"/>
                  <a:alpha val="76000"/>
                </a:schemeClr>
              </a:gs>
              <a:gs pos="100000">
                <a:schemeClr val="dk1">
                  <a:shade val="48000"/>
                  <a:satMod val="180000"/>
                  <a:lumMod val="94000"/>
                  <a:alpha val="76000"/>
                </a:schemeClr>
              </a:gs>
            </a:gsLst>
            <a:lin ang="4140000" scaled="1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Exercise can improve mood and increase a sense of well-being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94997" y="550334"/>
            <a:ext cx="3330222" cy="1622778"/>
          </a:xfrm>
          <a:prstGeom prst="roundRect">
            <a:avLst/>
          </a:prstGeom>
          <a:gradFill flip="none" rotWithShape="1">
            <a:gsLst>
              <a:gs pos="0">
                <a:schemeClr val="dk1">
                  <a:alpha val="76000"/>
                </a:schemeClr>
              </a:gs>
              <a:gs pos="100000">
                <a:schemeClr val="dk1">
                  <a:shade val="48000"/>
                  <a:satMod val="180000"/>
                  <a:lumMod val="94000"/>
                  <a:alpha val="76000"/>
                </a:schemeClr>
              </a:gs>
              <a:gs pos="100000">
                <a:schemeClr val="dk1">
                  <a:shade val="48000"/>
                  <a:satMod val="180000"/>
                  <a:lumMod val="94000"/>
                  <a:alpha val="76000"/>
                </a:schemeClr>
              </a:gs>
            </a:gsLst>
            <a:lin ang="4140000" scaled="1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Exercise can improve attention, processing speed, memory and executive functions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94997" y="3736623"/>
            <a:ext cx="3330222" cy="1622778"/>
          </a:xfrm>
          <a:prstGeom prst="roundRect">
            <a:avLst/>
          </a:prstGeom>
          <a:gradFill flip="none" rotWithShape="1">
            <a:gsLst>
              <a:gs pos="0">
                <a:schemeClr val="dk1">
                  <a:alpha val="76000"/>
                </a:schemeClr>
              </a:gs>
              <a:gs pos="100000">
                <a:schemeClr val="dk1">
                  <a:shade val="48000"/>
                  <a:satMod val="180000"/>
                  <a:lumMod val="94000"/>
                  <a:alpha val="76000"/>
                </a:schemeClr>
              </a:gs>
              <a:gs pos="100000">
                <a:schemeClr val="dk1">
                  <a:shade val="48000"/>
                  <a:satMod val="180000"/>
                  <a:lumMod val="94000"/>
                  <a:alpha val="76000"/>
                </a:schemeClr>
              </a:gs>
            </a:gsLst>
            <a:lin ang="4140000" scaled="1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Exercise can improve sleep, reduce pain and relieve headaches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50813" y="-33338"/>
            <a:ext cx="7543800" cy="914401"/>
          </a:xfrm>
        </p:spPr>
        <p:txBody>
          <a:bodyPr/>
          <a:lstStyle/>
          <a:p>
            <a:pPr algn="l"/>
            <a:r>
              <a:rPr lang="en-US" altLang="en-US" sz="2800" smtClean="0">
                <a:latin typeface="Arial" pitchFamily="34" charset="0"/>
                <a:ea typeface="ＭＳ Ｐゴシック" pitchFamily="34" charset="-128"/>
              </a:rPr>
              <a:t>It’s a Balance…</a:t>
            </a:r>
          </a:p>
        </p:txBody>
      </p:sp>
      <p:sp>
        <p:nvSpPr>
          <p:cNvPr id="9" name="Minus 8"/>
          <p:cNvSpPr/>
          <p:nvPr/>
        </p:nvSpPr>
        <p:spPr>
          <a:xfrm rot="21300000">
            <a:off x="838200" y="2586038"/>
            <a:ext cx="7656513" cy="876300"/>
          </a:xfrm>
          <a:prstGeom prst="mathMinus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218113" y="3267075"/>
            <a:ext cx="2357437" cy="2079625"/>
            <a:chOff x="5218289" y="3267380"/>
            <a:chExt cx="2356556" cy="2079537"/>
          </a:xfrm>
        </p:grpSpPr>
        <p:sp>
          <p:nvSpPr>
            <p:cNvPr id="10" name="Up Arrow 9"/>
            <p:cNvSpPr/>
            <p:nvPr/>
          </p:nvSpPr>
          <p:spPr>
            <a:xfrm>
              <a:off x="5264309" y="3267380"/>
              <a:ext cx="2310536" cy="2079537"/>
            </a:xfrm>
            <a:prstGeom prst="upArrow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-11764"/>
                <a:alphaOff val="0"/>
              </a:schemeClr>
            </a:fillRef>
            <a:effectRef idx="2">
              <a:schemeClr val="accent4">
                <a:hueOff val="0"/>
                <a:satOff val="0"/>
                <a:lumOff val="-1176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6"/>
            <p:cNvSpPr/>
            <p:nvPr/>
          </p:nvSpPr>
          <p:spPr>
            <a:xfrm>
              <a:off x="5218289" y="3821286"/>
              <a:ext cx="2356556" cy="1185333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alpha val="24000"/>
                  </a:schemeClr>
                </a:gs>
                <a:gs pos="100000">
                  <a:schemeClr val="accent5">
                    <a:shade val="48000"/>
                    <a:satMod val="180000"/>
                    <a:lumMod val="94000"/>
                    <a:alpha val="24000"/>
                  </a:schemeClr>
                </a:gs>
                <a:gs pos="100000">
                  <a:schemeClr val="accent5">
                    <a:shade val="48000"/>
                    <a:satMod val="180000"/>
                    <a:lumMod val="94000"/>
                    <a:alpha val="24000"/>
                  </a:schemeClr>
                </a:gs>
              </a:gsLst>
              <a:lin ang="414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400" dirty="0"/>
                <a:t>Enough,</a:t>
              </a:r>
            </a:p>
            <a:p>
              <a:pPr algn="ctr" eaLnBrk="1" hangingPunct="1">
                <a:defRPr/>
              </a:pPr>
              <a:r>
                <a:rPr lang="en-US" sz="2400" dirty="0"/>
                <a:t>Right </a:t>
              </a:r>
            </a:p>
            <a:p>
              <a:pPr algn="ctr" eaLnBrk="1" hangingPunct="1">
                <a:defRPr/>
              </a:pPr>
              <a:r>
                <a:rPr lang="en-US" sz="2400" dirty="0"/>
                <a:t>time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20850" y="673100"/>
            <a:ext cx="2357438" cy="2079625"/>
            <a:chOff x="1721556" y="673465"/>
            <a:chExt cx="2356556" cy="2079537"/>
          </a:xfrm>
        </p:grpSpPr>
        <p:sp>
          <p:nvSpPr>
            <p:cNvPr id="11" name="Down Arrow 10"/>
            <p:cNvSpPr/>
            <p:nvPr/>
          </p:nvSpPr>
          <p:spPr>
            <a:xfrm>
              <a:off x="1767577" y="673465"/>
              <a:ext cx="2310535" cy="2079537"/>
            </a:xfrm>
            <a:prstGeom prst="downArrow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5"/>
            <p:cNvSpPr/>
            <p:nvPr/>
          </p:nvSpPr>
          <p:spPr>
            <a:xfrm>
              <a:off x="1721556" y="1072442"/>
              <a:ext cx="2356556" cy="1185333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alpha val="27000"/>
                  </a:schemeClr>
                </a:gs>
                <a:gs pos="100000">
                  <a:schemeClr val="accent4">
                    <a:shade val="48000"/>
                    <a:satMod val="180000"/>
                    <a:lumMod val="94000"/>
                    <a:alpha val="27000"/>
                  </a:schemeClr>
                </a:gs>
                <a:gs pos="100000">
                  <a:schemeClr val="accent4">
                    <a:shade val="48000"/>
                    <a:satMod val="180000"/>
                    <a:lumMod val="94000"/>
                    <a:alpha val="27000"/>
                  </a:schemeClr>
                </a:gs>
              </a:gsLst>
              <a:lin ang="4140000" scaled="1"/>
              <a:tileRect/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400" dirty="0"/>
                <a:t>Too </a:t>
              </a:r>
            </a:p>
            <a:p>
              <a:pPr algn="ctr" eaLnBrk="1" hangingPunct="1">
                <a:defRPr/>
              </a:pPr>
              <a:r>
                <a:rPr lang="en-US" sz="2400" dirty="0"/>
                <a:t>much,</a:t>
              </a:r>
            </a:p>
            <a:p>
              <a:pPr algn="ctr" eaLnBrk="1" hangingPunct="1">
                <a:defRPr/>
              </a:pPr>
              <a:r>
                <a:rPr lang="en-US" sz="2400" dirty="0"/>
                <a:t>Too early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892675" y="423863"/>
            <a:ext cx="2465388" cy="2182812"/>
            <a:chOff x="4082752" y="0"/>
            <a:chExt cx="2465057" cy="2183514"/>
          </a:xfrm>
        </p:grpSpPr>
        <p:sp>
          <p:nvSpPr>
            <p:cNvPr id="13" name="Rectangle 12"/>
            <p:cNvSpPr/>
            <p:nvPr/>
          </p:nvSpPr>
          <p:spPr>
            <a:xfrm>
              <a:off x="4082752" y="0"/>
              <a:ext cx="2465057" cy="2183514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4082752" y="0"/>
              <a:ext cx="2465057" cy="21835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462280" tIns="462280" rIns="462280" bIns="462280" spcCol="1270" anchor="ctr"/>
            <a:lstStyle/>
            <a:p>
              <a:pPr algn="ctr" defTabSz="28892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6500" dirty="0"/>
            </a:p>
          </p:txBody>
        </p:sp>
      </p:grp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603375" y="3438525"/>
            <a:ext cx="2836863" cy="2184400"/>
            <a:chOff x="1602822" y="3438661"/>
            <a:chExt cx="2837030" cy="2183514"/>
          </a:xfrm>
        </p:grpSpPr>
        <p:grpSp>
          <p:nvGrpSpPr>
            <p:cNvPr id="41992" name="Group 14"/>
            <p:cNvGrpSpPr>
              <a:grpSpLocks/>
            </p:cNvGrpSpPr>
            <p:nvPr/>
          </p:nvGrpSpPr>
          <p:grpSpPr bwMode="auto">
            <a:xfrm>
              <a:off x="1974795" y="3438661"/>
              <a:ext cx="2465057" cy="2183514"/>
              <a:chOff x="1155495" y="3015328"/>
              <a:chExt cx="2465057" cy="2183514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155019" y="3015328"/>
                <a:ext cx="2465533" cy="21835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Rectangle 16"/>
              <p:cNvSpPr/>
              <p:nvPr/>
            </p:nvSpPr>
            <p:spPr>
              <a:xfrm>
                <a:off x="1155019" y="3015328"/>
                <a:ext cx="2465533" cy="21835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462280" tIns="462280" rIns="462280" bIns="462280" spcCol="1270" anchor="ctr"/>
              <a:lstStyle/>
              <a:p>
                <a:pPr algn="ctr" defTabSz="288925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65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 rot="19809184">
              <a:off x="1602822" y="3568457"/>
              <a:ext cx="1935627" cy="40011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rgbClr val="FF0000"/>
                  </a:solidFill>
                  <a:latin typeface="Noteworthy Light"/>
                  <a:cs typeface="Noteworthy Light"/>
                </a:rPr>
                <a:t>Cerebral “steal”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1" smtClean="0">
                <a:latin typeface="Arial" pitchFamily="34" charset="0"/>
                <a:ea typeface="ＭＳ Ｐゴシック" pitchFamily="34" charset="-128"/>
              </a:rPr>
              <a:t>The Most Complex Object in the Universe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350963" y="2752725"/>
            <a:ext cx="6442075" cy="4400550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/>
            </a:pPr>
            <a:r>
              <a:rPr lang="en-US" sz="2400" dirty="0" smtClean="0">
                <a:latin typeface="Calisto MT"/>
                <a:cs typeface="Calisto MT"/>
              </a:rPr>
              <a:t>The scale: roughly 100 billion neurons, each with ~ 7,000 synaptic connections resulting in highly compact and integrated system of roughly…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2000" dirty="0" smtClean="0">
                <a:latin typeface="Calisto MT"/>
                <a:cs typeface="Calisto MT"/>
              </a:rPr>
              <a:t>		</a:t>
            </a:r>
            <a:r>
              <a:rPr lang="en-US" sz="2800" b="1" i="1" dirty="0" smtClean="0">
                <a:solidFill>
                  <a:srgbClr val="FF0000"/>
                </a:solidFill>
                <a:latin typeface="Calisto MT"/>
                <a:cs typeface="Calisto MT"/>
              </a:rPr>
              <a:t>… 1 quadrillion connections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/>
            </a:pPr>
            <a:endParaRPr lang="en-US" sz="2000" dirty="0" smtClean="0">
              <a:latin typeface="Calisto MT"/>
              <a:cs typeface="Calisto MT"/>
            </a:endParaRPr>
          </a:p>
        </p:txBody>
      </p:sp>
      <p:sp>
        <p:nvSpPr>
          <p:cNvPr id="6148" name="TextBox 12"/>
          <p:cNvSpPr txBox="1">
            <a:spLocks noChangeArrowheads="1"/>
          </p:cNvSpPr>
          <p:nvPr/>
        </p:nvSpPr>
        <p:spPr bwMode="auto">
          <a:xfrm rot="-5400000">
            <a:off x="6766719" y="2039144"/>
            <a:ext cx="4416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en-US" sz="800">
                <a:ea typeface="ＭＳ Ｐゴシック" pitchFamily="34" charset="-128"/>
                <a:hlinkClick r:id="rId4"/>
              </a:rPr>
              <a:t>http://en.wikipedia.org/wiki/Christof_Koch</a:t>
            </a:r>
            <a:endParaRPr lang="en-US" altLang="en-US" sz="800">
              <a:ea typeface="ＭＳ Ｐゴシック" pitchFamily="34" charset="-128"/>
            </a:endParaRPr>
          </a:p>
          <a:p>
            <a:pPr algn="r" eaLnBrk="1" hangingPunct="1"/>
            <a:r>
              <a:rPr lang="en-US" altLang="en-US" sz="800">
                <a:ea typeface="ＭＳ Ｐゴシック" pitchFamily="34" charset="-128"/>
              </a:rPr>
              <a:t>http://www.npr.org/2013/06/14/191614360/decoding-the-most-complex-object-in-the-universe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6256" r="18303"/>
          <a:stretch/>
        </p:blipFill>
        <p:spPr>
          <a:xfrm>
            <a:off x="338137" y="1006495"/>
            <a:ext cx="1850197" cy="1590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Return to School </a:t>
            </a:r>
            <a:r>
              <a:rPr lang="en-US" altLang="en-US" b="1" i="1" smtClean="0"/>
              <a:t>BEFORE</a:t>
            </a:r>
            <a:r>
              <a:rPr lang="en-US" altLang="en-US" smtClean="0"/>
              <a:t> Return to Play……….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890713"/>
            <a:ext cx="8229600" cy="4525962"/>
          </a:xfrm>
        </p:spPr>
        <p:txBody>
          <a:bodyPr/>
          <a:lstStyle/>
          <a:p>
            <a:endParaRPr lang="en-US" altLang="en-US" smtClean="0"/>
          </a:p>
          <a:p>
            <a:pPr>
              <a:buFont typeface="Arial" pitchFamily="34" charset="0"/>
              <a:buNone/>
            </a:pPr>
            <a:r>
              <a:rPr lang="en-US" altLang="en-US" smtClean="0"/>
              <a:t>  </a:t>
            </a:r>
            <a:r>
              <a:rPr lang="en-US" altLang="en-US" b="1" smtClean="0">
                <a:solidFill>
                  <a:schemeClr val="accent1"/>
                </a:solidFill>
              </a:rPr>
              <a:t>“Returning to Learning Following a Concussion.”  Council on Sports Medicine and Fitness, and Council on School Health.  </a:t>
            </a:r>
            <a:r>
              <a:rPr lang="en-US" altLang="en-US" b="1" i="1" smtClean="0">
                <a:solidFill>
                  <a:schemeClr val="accent1"/>
                </a:solidFill>
              </a:rPr>
              <a:t>Pediatrics</a:t>
            </a:r>
            <a:r>
              <a:rPr lang="en-US" altLang="en-US" b="1" smtClean="0">
                <a:solidFill>
                  <a:schemeClr val="accent1"/>
                </a:solidFill>
              </a:rPr>
              <a:t> 2013;132:948-957.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363" y="795338"/>
            <a:ext cx="712152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Return to School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r>
              <a:rPr lang="en-US" altLang="en-US" smtClean="0"/>
              <a:t>The following may be recommended until symptoms are minimal (or resolved) to help expedite recovery</a:t>
            </a:r>
          </a:p>
          <a:p>
            <a:pPr lvl="1"/>
            <a:r>
              <a:rPr lang="en-US" altLang="en-US" smtClean="0"/>
              <a:t>Postponing tests</a:t>
            </a:r>
          </a:p>
          <a:p>
            <a:pPr lvl="1"/>
            <a:r>
              <a:rPr lang="en-US" altLang="en-US" smtClean="0"/>
              <a:t>Allowing extra time for tests/quizzes</a:t>
            </a:r>
          </a:p>
          <a:p>
            <a:pPr lvl="1"/>
            <a:r>
              <a:rPr lang="en-US" altLang="en-US" smtClean="0"/>
              <a:t>Reducing school hours</a:t>
            </a:r>
          </a:p>
          <a:p>
            <a:pPr lvl="1"/>
            <a:r>
              <a:rPr lang="en-US" altLang="en-US" smtClean="0"/>
              <a:t>Allowing breaks between classes</a:t>
            </a:r>
          </a:p>
          <a:p>
            <a:pPr lvl="1"/>
            <a:r>
              <a:rPr lang="en-US" altLang="en-US" smtClean="0"/>
              <a:t>Delaying assignments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Return to School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/>
              <a:t>Monitor for recurrence of symptoms with increased cognitive exertion</a:t>
            </a:r>
          </a:p>
          <a:p>
            <a:r>
              <a:rPr lang="en-US" altLang="en-US" smtClean="0"/>
              <a:t>Prolonged symptoms may benefit from further special services such as a Section 504 Plan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4608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1905000"/>
            <a:ext cx="32004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“Return To Learning” Team</a:t>
            </a:r>
          </a:p>
        </p:txBody>
      </p:sp>
      <p:sp>
        <p:nvSpPr>
          <p:cNvPr id="47107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r>
              <a:rPr lang="en-US" altLang="en-US" sz="2400" b="1" smtClean="0"/>
              <a:t>Family Team</a:t>
            </a:r>
          </a:p>
          <a:p>
            <a:pPr lvl="1"/>
            <a:r>
              <a:rPr lang="en-US" altLang="en-US" sz="2400" smtClean="0"/>
              <a:t>Student, parents, teammates, friends</a:t>
            </a:r>
          </a:p>
          <a:p>
            <a:r>
              <a:rPr lang="en-US" altLang="en-US" sz="2400" b="1" smtClean="0"/>
              <a:t>Medical Team</a:t>
            </a:r>
          </a:p>
          <a:p>
            <a:pPr lvl="1"/>
            <a:r>
              <a:rPr lang="en-US" altLang="en-US" sz="2400" smtClean="0"/>
              <a:t>Emergency Department, Primary Care Physician, Neurologist, Athletic Trainer, others</a:t>
            </a:r>
          </a:p>
          <a:p>
            <a:r>
              <a:rPr lang="en-US" altLang="en-US" sz="2400" b="1" smtClean="0"/>
              <a:t>School Academic Team</a:t>
            </a:r>
          </a:p>
          <a:p>
            <a:pPr lvl="1"/>
            <a:r>
              <a:rPr lang="en-US" altLang="en-US" sz="2400" smtClean="0"/>
              <a:t>Teachers, counselor, social worker, administrators</a:t>
            </a:r>
          </a:p>
          <a:p>
            <a:r>
              <a:rPr lang="en-US" altLang="en-US" sz="2400" b="1" smtClean="0"/>
              <a:t>School Physical Activity Team</a:t>
            </a:r>
          </a:p>
          <a:p>
            <a:pPr lvl="1"/>
            <a:r>
              <a:rPr lang="en-US" altLang="en-US" sz="2400" smtClean="0"/>
              <a:t>Athletic Trainer, Coach, PE Teacher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Signs and Symptoms of a Concussion and the Strategies to Help in the School Setting</a:t>
            </a:r>
          </a:p>
        </p:txBody>
      </p:sp>
      <p:sp>
        <p:nvSpPr>
          <p:cNvPr id="48131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525962"/>
          </a:xfrm>
        </p:spPr>
        <p:txBody>
          <a:bodyPr/>
          <a:lstStyle/>
          <a:p>
            <a:r>
              <a:rPr lang="en-US" altLang="en-US" sz="1100" b="1" smtClean="0">
                <a:solidFill>
                  <a:srgbClr val="FF0000"/>
                </a:solidFill>
              </a:rPr>
              <a:t>Headache </a:t>
            </a:r>
          </a:p>
          <a:p>
            <a:pPr lvl="1"/>
            <a:r>
              <a:rPr lang="en-US" altLang="en-US" sz="1100" smtClean="0"/>
              <a:t>Frequent breaks</a:t>
            </a:r>
          </a:p>
          <a:p>
            <a:pPr lvl="1"/>
            <a:r>
              <a:rPr lang="en-US" altLang="en-US" sz="1100" smtClean="0"/>
              <a:t>Identifying aggravators and reducing exposure to them</a:t>
            </a:r>
          </a:p>
          <a:p>
            <a:pPr lvl="1"/>
            <a:r>
              <a:rPr lang="en-US" altLang="en-US" sz="1100" smtClean="0"/>
              <a:t>Rests, planned or as needed, in nurses office or quiet area</a:t>
            </a:r>
          </a:p>
          <a:p>
            <a:r>
              <a:rPr lang="en-US" altLang="en-US" sz="1100" b="1" smtClean="0">
                <a:solidFill>
                  <a:srgbClr val="FF0000"/>
                </a:solidFill>
              </a:rPr>
              <a:t>Dizziness </a:t>
            </a:r>
          </a:p>
          <a:p>
            <a:pPr lvl="1"/>
            <a:r>
              <a:rPr lang="en-US" altLang="en-US" sz="1100" smtClean="0"/>
              <a:t>Allow student to put head down if symptoms worsen</a:t>
            </a:r>
          </a:p>
          <a:p>
            <a:pPr lvl="1"/>
            <a:r>
              <a:rPr lang="en-US" altLang="en-US" sz="1100" smtClean="0"/>
              <a:t>Give student early dismissal from class and extra time to get from class to class to avoid crowded hallways</a:t>
            </a:r>
          </a:p>
          <a:p>
            <a:r>
              <a:rPr lang="en-US" altLang="en-US" sz="1100" b="1" smtClean="0">
                <a:solidFill>
                  <a:srgbClr val="FF0000"/>
                </a:solidFill>
              </a:rPr>
              <a:t>Visual symptoms</a:t>
            </a:r>
            <a:r>
              <a:rPr lang="en-US" altLang="en-US" sz="1100" b="1" smtClean="0"/>
              <a:t>: </a:t>
            </a:r>
            <a:r>
              <a:rPr lang="en-US" altLang="en-US" sz="1100" smtClean="0"/>
              <a:t>light sensitivity, double vision, blurry vision</a:t>
            </a:r>
          </a:p>
          <a:p>
            <a:pPr lvl="1"/>
            <a:r>
              <a:rPr lang="en-US" altLang="en-US" sz="1100" smtClean="0"/>
              <a:t>Reduce exposure to computers, smart boards, videos</a:t>
            </a:r>
          </a:p>
          <a:p>
            <a:pPr lvl="1"/>
            <a:r>
              <a:rPr lang="en-US" altLang="en-US" sz="1100" smtClean="0"/>
              <a:t>Reduce brightness on the screens</a:t>
            </a:r>
          </a:p>
          <a:p>
            <a:pPr lvl="1"/>
            <a:r>
              <a:rPr lang="en-US" altLang="en-US" sz="1100" smtClean="0"/>
              <a:t>Allow the student to wear a hat or sunglasses in school</a:t>
            </a:r>
          </a:p>
          <a:p>
            <a:pPr lvl="1"/>
            <a:r>
              <a:rPr lang="en-US" altLang="en-US" sz="1100" smtClean="0"/>
              <a:t>Consider use of audiotapes of books</a:t>
            </a:r>
          </a:p>
          <a:p>
            <a:pPr lvl="1"/>
            <a:r>
              <a:rPr lang="en-US" altLang="en-US" sz="1100" smtClean="0"/>
              <a:t>Turn off fluorescent lights as needed</a:t>
            </a:r>
          </a:p>
          <a:p>
            <a:pPr lvl="1"/>
            <a:r>
              <a:rPr lang="en-US" altLang="en-US" sz="1100" smtClean="0"/>
              <a:t>Seat student closer to the center of classroom activities (blurry vision)</a:t>
            </a:r>
          </a:p>
          <a:p>
            <a:pPr lvl="1"/>
            <a:r>
              <a:rPr lang="en-US" altLang="en-US" sz="1100" smtClean="0"/>
              <a:t>Cover 1 eye with patch/tape 1 lens if glasses are worn (double vision)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52596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1050" b="1" dirty="0" smtClean="0">
                <a:solidFill>
                  <a:srgbClr val="FF0000"/>
                </a:solidFill>
              </a:rPr>
              <a:t>Noise sensitivity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Allow the student to have lunch in quiet area with a classmate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Limit or avoid band, choir, or shop classes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Avoid noisy gyms and organized sports practices/games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Consideration of the use of earplugs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Give student early dismissal from class and extra time to get from class to class to avoid crowded hallways during pass time</a:t>
            </a:r>
          </a:p>
          <a:p>
            <a:pPr>
              <a:buFont typeface="Arial" charset="0"/>
              <a:buChar char="•"/>
              <a:defRPr/>
            </a:pPr>
            <a:r>
              <a:rPr lang="en-US" sz="1050" b="1" dirty="0" smtClean="0">
                <a:solidFill>
                  <a:srgbClr val="FF0000"/>
                </a:solidFill>
              </a:rPr>
              <a:t>Difficulty concentrating or remembering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Avoid testing or completion of major projects during recovery when possible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Provide extra time to complete </a:t>
            </a:r>
            <a:r>
              <a:rPr lang="en-US" sz="1050" dirty="0" err="1" smtClean="0"/>
              <a:t>nonstandardized</a:t>
            </a:r>
            <a:r>
              <a:rPr lang="en-US" sz="1050" dirty="0" smtClean="0"/>
              <a:t> tests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Postpone standardized testing (may require that 504 plan is in place)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Consider 1 test per day during exam periods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Consider the use of preprinted notes, note taker, scribe, or reader for oral test taking</a:t>
            </a:r>
          </a:p>
          <a:p>
            <a:pPr>
              <a:buFont typeface="Arial" charset="0"/>
              <a:buChar char="•"/>
              <a:defRPr/>
            </a:pPr>
            <a:r>
              <a:rPr lang="en-US" sz="1050" b="1" dirty="0" smtClean="0">
                <a:solidFill>
                  <a:srgbClr val="FF0000"/>
                </a:solidFill>
              </a:rPr>
              <a:t>Sleep disturbances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Allow for late start or shortened school day to catch up on sleep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Allow rest breaks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Signs and Symptoms of a Concussion and the Strategies to Help in the School Setting</a:t>
            </a:r>
          </a:p>
        </p:txBody>
      </p:sp>
      <p:sp>
        <p:nvSpPr>
          <p:cNvPr id="4915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525962"/>
          </a:xfrm>
        </p:spPr>
        <p:txBody>
          <a:bodyPr/>
          <a:lstStyle/>
          <a:p>
            <a:r>
              <a:rPr lang="en-US" altLang="en-US" sz="1100" b="1" smtClean="0">
                <a:solidFill>
                  <a:srgbClr val="FF0000"/>
                </a:solidFill>
              </a:rPr>
              <a:t>Headache </a:t>
            </a:r>
          </a:p>
          <a:p>
            <a:pPr lvl="1"/>
            <a:r>
              <a:rPr lang="en-US" altLang="en-US" sz="1100" u="sng" smtClean="0">
                <a:solidFill>
                  <a:srgbClr val="7030A0"/>
                </a:solidFill>
              </a:rPr>
              <a:t>Frequent breaks</a:t>
            </a:r>
          </a:p>
          <a:p>
            <a:pPr lvl="1"/>
            <a:r>
              <a:rPr lang="en-US" altLang="en-US" sz="1100" smtClean="0"/>
              <a:t>Identifying aggravators and reducing exposure to them</a:t>
            </a:r>
          </a:p>
          <a:p>
            <a:pPr lvl="1"/>
            <a:r>
              <a:rPr lang="en-US" altLang="en-US" sz="1100" u="sng" smtClean="0">
                <a:solidFill>
                  <a:srgbClr val="7030A0"/>
                </a:solidFill>
              </a:rPr>
              <a:t>Rests, planned or as needed, in nurses office or quiet area</a:t>
            </a:r>
          </a:p>
          <a:p>
            <a:r>
              <a:rPr lang="en-US" altLang="en-US" sz="1100" b="1" smtClean="0">
                <a:solidFill>
                  <a:srgbClr val="FF0000"/>
                </a:solidFill>
              </a:rPr>
              <a:t>Dizziness </a:t>
            </a:r>
          </a:p>
          <a:p>
            <a:pPr lvl="1"/>
            <a:r>
              <a:rPr lang="en-US" altLang="en-US" sz="1100" smtClean="0"/>
              <a:t>Allow student to put head down if symptoms worsen</a:t>
            </a:r>
          </a:p>
          <a:p>
            <a:pPr lvl="1"/>
            <a:r>
              <a:rPr lang="en-US" altLang="en-US" sz="1100" smtClean="0"/>
              <a:t>Give student early dismissal from class and extra time to get from class to class to avoid crowded hallways</a:t>
            </a:r>
          </a:p>
          <a:p>
            <a:r>
              <a:rPr lang="en-US" altLang="en-US" sz="1100" b="1" smtClean="0">
                <a:solidFill>
                  <a:srgbClr val="FF0000"/>
                </a:solidFill>
              </a:rPr>
              <a:t>Visual symptoms</a:t>
            </a:r>
            <a:r>
              <a:rPr lang="en-US" altLang="en-US" sz="1100" b="1" smtClean="0"/>
              <a:t>: </a:t>
            </a:r>
            <a:r>
              <a:rPr lang="en-US" altLang="en-US" sz="1100" smtClean="0"/>
              <a:t>light sensitivity, double vision, blurry vision</a:t>
            </a:r>
          </a:p>
          <a:p>
            <a:pPr lvl="1"/>
            <a:r>
              <a:rPr lang="en-US" altLang="en-US" sz="1100" smtClean="0"/>
              <a:t>Reduce exposure to computers, smart boards, videos</a:t>
            </a:r>
          </a:p>
          <a:p>
            <a:pPr lvl="1"/>
            <a:r>
              <a:rPr lang="en-US" altLang="en-US" sz="1100" smtClean="0"/>
              <a:t>Reduce brightness on the screens</a:t>
            </a:r>
          </a:p>
          <a:p>
            <a:pPr lvl="1"/>
            <a:r>
              <a:rPr lang="en-US" altLang="en-US" sz="1100" smtClean="0"/>
              <a:t>Allow the student to wear a hat or sunglasses in school</a:t>
            </a:r>
          </a:p>
          <a:p>
            <a:pPr lvl="1"/>
            <a:r>
              <a:rPr lang="en-US" altLang="en-US" sz="1100" smtClean="0"/>
              <a:t>Consider use of audiotapes of books</a:t>
            </a:r>
          </a:p>
          <a:p>
            <a:pPr lvl="1"/>
            <a:r>
              <a:rPr lang="en-US" altLang="en-US" sz="1100" smtClean="0"/>
              <a:t>Turn off fluorescent lights as needed</a:t>
            </a:r>
          </a:p>
          <a:p>
            <a:pPr lvl="1"/>
            <a:r>
              <a:rPr lang="en-US" altLang="en-US" sz="1100" smtClean="0"/>
              <a:t>Seat student closer to the center of classroom activities (blurry vision)</a:t>
            </a:r>
          </a:p>
          <a:p>
            <a:pPr lvl="1"/>
            <a:r>
              <a:rPr lang="en-US" altLang="en-US" sz="1100" smtClean="0"/>
              <a:t>Cover 1 eye with patch/tape 1 lens if glasses are worn (double vision)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52596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1050" b="1" dirty="0" smtClean="0">
                <a:solidFill>
                  <a:srgbClr val="FF0000"/>
                </a:solidFill>
              </a:rPr>
              <a:t>Noise sensitivity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Allow the student to have lunch in quiet area with a classmate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Limit or avoid band, choir, or shop classes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Avoid noisy gyms and organized sports practices/games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Consideration of the use of earplugs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Give student early dismissal from class and extra time to get from class to class to avoid crowded hallways during pass time</a:t>
            </a:r>
          </a:p>
          <a:p>
            <a:pPr>
              <a:buFont typeface="Arial" charset="0"/>
              <a:buChar char="•"/>
              <a:defRPr/>
            </a:pPr>
            <a:r>
              <a:rPr lang="en-US" sz="1050" b="1" dirty="0" smtClean="0">
                <a:solidFill>
                  <a:srgbClr val="FF0000"/>
                </a:solidFill>
              </a:rPr>
              <a:t>Difficulty concentrating or remembering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Avoid testing or completion of major projects during recovery when possible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Provide extra time to complete </a:t>
            </a:r>
            <a:r>
              <a:rPr lang="en-US" sz="1050" dirty="0" err="1" smtClean="0"/>
              <a:t>nonstandardized</a:t>
            </a:r>
            <a:r>
              <a:rPr lang="en-US" sz="1050" dirty="0" smtClean="0"/>
              <a:t> tests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Postpone standardized testing (may require that 504 plan is in place)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Consider 1 test per day during exam periods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Consider the use of preprinted notes, note taker, scribe, or reader for oral test taking</a:t>
            </a:r>
          </a:p>
          <a:p>
            <a:pPr>
              <a:buFont typeface="Arial" charset="0"/>
              <a:buChar char="•"/>
              <a:defRPr/>
            </a:pPr>
            <a:r>
              <a:rPr lang="en-US" sz="1050" b="1" dirty="0" smtClean="0">
                <a:solidFill>
                  <a:srgbClr val="FF0000"/>
                </a:solidFill>
              </a:rPr>
              <a:t>Sleep disturbances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Allow for late start or shortened school day to catch up on sleep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Allow rest breaks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Signs and Symptoms of a Concussion and the Strategies to Help in the School Setting</a:t>
            </a:r>
          </a:p>
        </p:txBody>
      </p:sp>
      <p:sp>
        <p:nvSpPr>
          <p:cNvPr id="50179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525962"/>
          </a:xfrm>
        </p:spPr>
        <p:txBody>
          <a:bodyPr/>
          <a:lstStyle/>
          <a:p>
            <a:r>
              <a:rPr lang="en-US" altLang="en-US" sz="1100" b="1" smtClean="0">
                <a:solidFill>
                  <a:srgbClr val="FF0000"/>
                </a:solidFill>
              </a:rPr>
              <a:t>Headache </a:t>
            </a:r>
          </a:p>
          <a:p>
            <a:pPr lvl="1"/>
            <a:r>
              <a:rPr lang="en-US" altLang="en-US" sz="1100" u="sng" smtClean="0">
                <a:solidFill>
                  <a:srgbClr val="7030A0"/>
                </a:solidFill>
              </a:rPr>
              <a:t>Frequent breaks</a:t>
            </a:r>
          </a:p>
          <a:p>
            <a:pPr lvl="1"/>
            <a:r>
              <a:rPr lang="en-US" altLang="en-US" sz="1100" smtClean="0"/>
              <a:t>Identifying aggravators and reducing exposure to them</a:t>
            </a:r>
          </a:p>
          <a:p>
            <a:pPr lvl="1"/>
            <a:r>
              <a:rPr lang="en-US" altLang="en-US" sz="1100" u="sng" smtClean="0">
                <a:solidFill>
                  <a:srgbClr val="7030A0"/>
                </a:solidFill>
              </a:rPr>
              <a:t>Rests, planned or as needed, in nurses office or quiet area</a:t>
            </a:r>
          </a:p>
          <a:p>
            <a:r>
              <a:rPr lang="en-US" altLang="en-US" sz="1100" b="1" smtClean="0">
                <a:solidFill>
                  <a:srgbClr val="FF0000"/>
                </a:solidFill>
              </a:rPr>
              <a:t>Dizziness </a:t>
            </a:r>
          </a:p>
          <a:p>
            <a:pPr lvl="1"/>
            <a:r>
              <a:rPr lang="en-US" altLang="en-US" sz="1100" smtClean="0"/>
              <a:t>Allow student to put head down if symptoms worsen</a:t>
            </a:r>
          </a:p>
          <a:p>
            <a:pPr lvl="1"/>
            <a:r>
              <a:rPr lang="en-US" altLang="en-US" sz="1100" smtClean="0"/>
              <a:t>Give student early dismissal from class and extra time to get from class to class to avoid crowded hallways</a:t>
            </a:r>
          </a:p>
          <a:p>
            <a:r>
              <a:rPr lang="en-US" altLang="en-US" sz="1100" b="1" smtClean="0">
                <a:solidFill>
                  <a:srgbClr val="FF0000"/>
                </a:solidFill>
              </a:rPr>
              <a:t>Visual symptoms</a:t>
            </a:r>
            <a:r>
              <a:rPr lang="en-US" altLang="en-US" sz="1100" b="1" smtClean="0"/>
              <a:t>: </a:t>
            </a:r>
            <a:r>
              <a:rPr lang="en-US" altLang="en-US" sz="1100" smtClean="0"/>
              <a:t>light sensitivity, double vision, blurry vision</a:t>
            </a:r>
          </a:p>
          <a:p>
            <a:pPr lvl="1"/>
            <a:r>
              <a:rPr lang="en-US" altLang="en-US" sz="1100" u="sng" smtClean="0">
                <a:solidFill>
                  <a:srgbClr val="7030A0"/>
                </a:solidFill>
              </a:rPr>
              <a:t>Reduce exposure to computers, smart boards, videos</a:t>
            </a:r>
          </a:p>
          <a:p>
            <a:pPr lvl="1"/>
            <a:r>
              <a:rPr lang="en-US" altLang="en-US" sz="1100" smtClean="0"/>
              <a:t>Reduce brightness on the screens</a:t>
            </a:r>
          </a:p>
          <a:p>
            <a:pPr lvl="1"/>
            <a:r>
              <a:rPr lang="en-US" altLang="en-US" sz="1100" smtClean="0"/>
              <a:t>Allow the student to wear a hat or sunglasses in school</a:t>
            </a:r>
          </a:p>
          <a:p>
            <a:pPr lvl="1"/>
            <a:r>
              <a:rPr lang="en-US" altLang="en-US" sz="1100" smtClean="0"/>
              <a:t>Consider use of audiotapes of books</a:t>
            </a:r>
          </a:p>
          <a:p>
            <a:pPr lvl="1"/>
            <a:r>
              <a:rPr lang="en-US" altLang="en-US" sz="1100" smtClean="0"/>
              <a:t>Turn off fluorescent lights as needed</a:t>
            </a:r>
          </a:p>
          <a:p>
            <a:pPr lvl="1"/>
            <a:r>
              <a:rPr lang="en-US" altLang="en-US" sz="1100" smtClean="0"/>
              <a:t>Seat student closer to the center of classroom activities (blurry vision)</a:t>
            </a:r>
          </a:p>
          <a:p>
            <a:pPr lvl="1"/>
            <a:r>
              <a:rPr lang="en-US" altLang="en-US" sz="1100" smtClean="0"/>
              <a:t>Cover 1 eye with patch/tape 1 lens if glasses are worn (double vision)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52596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1050" b="1" dirty="0" smtClean="0">
                <a:solidFill>
                  <a:srgbClr val="FF0000"/>
                </a:solidFill>
              </a:rPr>
              <a:t>Noise sensitivity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Allow the student to have lunch in quiet area with a classmate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Limit or avoid band, choir, or shop classes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Avoid noisy gyms and organized sports practices/games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Consideration of the use of earplugs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Give student early dismissal from class and extra time to get from class to class to avoid crowded hallways during pass time</a:t>
            </a:r>
          </a:p>
          <a:p>
            <a:pPr>
              <a:buFont typeface="Arial" charset="0"/>
              <a:buChar char="•"/>
              <a:defRPr/>
            </a:pPr>
            <a:r>
              <a:rPr lang="en-US" sz="1050" b="1" dirty="0" smtClean="0">
                <a:solidFill>
                  <a:srgbClr val="FF0000"/>
                </a:solidFill>
              </a:rPr>
              <a:t>Difficulty concentrating or remembering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Avoid testing or completion of major projects during recovery when possible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Provide extra time to complete </a:t>
            </a:r>
            <a:r>
              <a:rPr lang="en-US" sz="1050" dirty="0" err="1" smtClean="0"/>
              <a:t>nonstandardized</a:t>
            </a:r>
            <a:r>
              <a:rPr lang="en-US" sz="1050" dirty="0" smtClean="0"/>
              <a:t> tests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Postpone standardized testing (may require that 504 plan is in place)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Consider 1 test per day during exam periods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Consider the use of preprinted notes, note taker, scribe, or reader for oral test taking</a:t>
            </a:r>
          </a:p>
          <a:p>
            <a:pPr>
              <a:buFont typeface="Arial" charset="0"/>
              <a:buChar char="•"/>
              <a:defRPr/>
            </a:pPr>
            <a:r>
              <a:rPr lang="en-US" sz="1050" b="1" dirty="0" smtClean="0">
                <a:solidFill>
                  <a:srgbClr val="FF0000"/>
                </a:solidFill>
              </a:rPr>
              <a:t>Sleep disturbances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Allow for late start or shortened school day to catch up on sleep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Allow rest breaks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Signs and Symptoms of a Concussion and the Strategies to Help in the School Setting</a:t>
            </a:r>
          </a:p>
        </p:txBody>
      </p:sp>
      <p:sp>
        <p:nvSpPr>
          <p:cNvPr id="51203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525962"/>
          </a:xfrm>
        </p:spPr>
        <p:txBody>
          <a:bodyPr/>
          <a:lstStyle/>
          <a:p>
            <a:r>
              <a:rPr lang="en-US" altLang="en-US" sz="1100" b="1" smtClean="0">
                <a:solidFill>
                  <a:srgbClr val="FF0000"/>
                </a:solidFill>
              </a:rPr>
              <a:t>Headache </a:t>
            </a:r>
          </a:p>
          <a:p>
            <a:pPr lvl="1"/>
            <a:r>
              <a:rPr lang="en-US" altLang="en-US" sz="1100" u="sng" smtClean="0">
                <a:solidFill>
                  <a:srgbClr val="7030A0"/>
                </a:solidFill>
              </a:rPr>
              <a:t>Frequent breaks</a:t>
            </a:r>
          </a:p>
          <a:p>
            <a:pPr lvl="1"/>
            <a:r>
              <a:rPr lang="en-US" altLang="en-US" sz="1100" smtClean="0"/>
              <a:t>Identifying aggravators and reducing exposure to them</a:t>
            </a:r>
          </a:p>
          <a:p>
            <a:pPr lvl="1"/>
            <a:r>
              <a:rPr lang="en-US" altLang="en-US" sz="1100" u="sng" smtClean="0">
                <a:solidFill>
                  <a:srgbClr val="7030A0"/>
                </a:solidFill>
              </a:rPr>
              <a:t>Rests, planned or as needed, in nurses office or quiet area</a:t>
            </a:r>
          </a:p>
          <a:p>
            <a:r>
              <a:rPr lang="en-US" altLang="en-US" sz="1100" b="1" smtClean="0">
                <a:solidFill>
                  <a:srgbClr val="FF0000"/>
                </a:solidFill>
              </a:rPr>
              <a:t>Dizziness </a:t>
            </a:r>
          </a:p>
          <a:p>
            <a:pPr lvl="1"/>
            <a:r>
              <a:rPr lang="en-US" altLang="en-US" sz="1100" smtClean="0"/>
              <a:t>Allow student to put head down if symptoms worsen</a:t>
            </a:r>
          </a:p>
          <a:p>
            <a:pPr lvl="1"/>
            <a:r>
              <a:rPr lang="en-US" altLang="en-US" sz="1100" smtClean="0"/>
              <a:t>Give student early dismissal from class and extra time to get from class to class to avoid crowded hallways</a:t>
            </a:r>
          </a:p>
          <a:p>
            <a:r>
              <a:rPr lang="en-US" altLang="en-US" sz="1100" b="1" smtClean="0">
                <a:solidFill>
                  <a:srgbClr val="FF0000"/>
                </a:solidFill>
              </a:rPr>
              <a:t>Visual symptoms</a:t>
            </a:r>
            <a:r>
              <a:rPr lang="en-US" altLang="en-US" sz="1100" b="1" smtClean="0"/>
              <a:t>: </a:t>
            </a:r>
            <a:r>
              <a:rPr lang="en-US" altLang="en-US" sz="1100" smtClean="0"/>
              <a:t>light sensitivity, double vision, blurry vision</a:t>
            </a:r>
          </a:p>
          <a:p>
            <a:pPr lvl="1"/>
            <a:r>
              <a:rPr lang="en-US" altLang="en-US" sz="1100" u="sng" smtClean="0">
                <a:solidFill>
                  <a:srgbClr val="7030A0"/>
                </a:solidFill>
              </a:rPr>
              <a:t>Reduce exposure to computers, smart boards, videos</a:t>
            </a:r>
          </a:p>
          <a:p>
            <a:pPr lvl="1"/>
            <a:r>
              <a:rPr lang="en-US" altLang="en-US" sz="1100" smtClean="0"/>
              <a:t>Reduce brightness on the screens</a:t>
            </a:r>
          </a:p>
          <a:p>
            <a:pPr lvl="1"/>
            <a:r>
              <a:rPr lang="en-US" altLang="en-US" sz="1100" smtClean="0"/>
              <a:t>Allow the student to wear a hat or sunglasses in school</a:t>
            </a:r>
          </a:p>
          <a:p>
            <a:pPr lvl="1"/>
            <a:r>
              <a:rPr lang="en-US" altLang="en-US" sz="1100" smtClean="0"/>
              <a:t>Consider use of audiotapes of books</a:t>
            </a:r>
          </a:p>
          <a:p>
            <a:pPr lvl="1"/>
            <a:r>
              <a:rPr lang="en-US" altLang="en-US" sz="1100" smtClean="0"/>
              <a:t>Turn off fluorescent lights as needed</a:t>
            </a:r>
          </a:p>
          <a:p>
            <a:pPr lvl="1"/>
            <a:r>
              <a:rPr lang="en-US" altLang="en-US" sz="1100" smtClean="0"/>
              <a:t>Seat student closer to the center of classroom activities (blurry vision)</a:t>
            </a:r>
          </a:p>
          <a:p>
            <a:pPr lvl="1"/>
            <a:r>
              <a:rPr lang="en-US" altLang="en-US" sz="1100" smtClean="0"/>
              <a:t>Cover 1 eye with patch/tape 1 lens if glasses are worn (double vision)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52596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1050" b="1" dirty="0" smtClean="0">
                <a:solidFill>
                  <a:srgbClr val="FF0000"/>
                </a:solidFill>
              </a:rPr>
              <a:t>Noise sensitivity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u="sng" dirty="0" smtClean="0">
                <a:solidFill>
                  <a:srgbClr val="7030A0"/>
                </a:solidFill>
              </a:rPr>
              <a:t>Allow the student to have lunch in quiet area with a classmate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u="sng" dirty="0" smtClean="0">
                <a:solidFill>
                  <a:srgbClr val="7030A0"/>
                </a:solidFill>
              </a:rPr>
              <a:t>Limit or avoid band, choir, or shop classes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u="sng" dirty="0" smtClean="0">
                <a:solidFill>
                  <a:srgbClr val="7030A0"/>
                </a:solidFill>
              </a:rPr>
              <a:t>Avoid noisy gyms and organized sports practices/games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u="sng" dirty="0" smtClean="0">
                <a:solidFill>
                  <a:srgbClr val="7030A0"/>
                </a:solidFill>
              </a:rPr>
              <a:t>Consideration of the use of earplugs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Give student early dismissal from class and extra time to get from class to class to avoid crowded hallways during pass time</a:t>
            </a:r>
          </a:p>
          <a:p>
            <a:pPr>
              <a:buFont typeface="Arial" charset="0"/>
              <a:buChar char="•"/>
              <a:defRPr/>
            </a:pPr>
            <a:r>
              <a:rPr lang="en-US" sz="1050" b="1" dirty="0" smtClean="0">
                <a:solidFill>
                  <a:srgbClr val="FF0000"/>
                </a:solidFill>
              </a:rPr>
              <a:t>Difficulty concentrating or remembering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Avoid testing or completion of major projects during recovery when possible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Provide extra time to complete </a:t>
            </a:r>
            <a:r>
              <a:rPr lang="en-US" sz="1050" dirty="0" err="1" smtClean="0"/>
              <a:t>nonstandardized</a:t>
            </a:r>
            <a:r>
              <a:rPr lang="en-US" sz="1050" dirty="0" smtClean="0"/>
              <a:t> tests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Postpone standardized testing (may require that 504 plan is in place)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Consider 1 test per day during exam periods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Consider the use of preprinted notes, note taker, scribe, or reader for oral test taking</a:t>
            </a:r>
          </a:p>
          <a:p>
            <a:pPr>
              <a:buFont typeface="Arial" charset="0"/>
              <a:buChar char="•"/>
              <a:defRPr/>
            </a:pPr>
            <a:r>
              <a:rPr lang="en-US" sz="1050" b="1" dirty="0" smtClean="0">
                <a:solidFill>
                  <a:srgbClr val="FF0000"/>
                </a:solidFill>
              </a:rPr>
              <a:t>Sleep disturbances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Allow for late start or shortened school day to catch up on sleep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Allow rest breaks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Signs and Symptoms of a Concussion and the Strategies to Help in the School Setting</a:t>
            </a:r>
          </a:p>
        </p:txBody>
      </p:sp>
      <p:sp>
        <p:nvSpPr>
          <p:cNvPr id="52227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525962"/>
          </a:xfrm>
        </p:spPr>
        <p:txBody>
          <a:bodyPr/>
          <a:lstStyle/>
          <a:p>
            <a:r>
              <a:rPr lang="en-US" altLang="en-US" sz="1100" b="1" smtClean="0">
                <a:solidFill>
                  <a:srgbClr val="FF0000"/>
                </a:solidFill>
              </a:rPr>
              <a:t>Headache </a:t>
            </a:r>
          </a:p>
          <a:p>
            <a:pPr lvl="1"/>
            <a:r>
              <a:rPr lang="en-US" altLang="en-US" sz="1100" u="sng" smtClean="0">
                <a:solidFill>
                  <a:srgbClr val="7030A0"/>
                </a:solidFill>
              </a:rPr>
              <a:t>Frequent breaks</a:t>
            </a:r>
          </a:p>
          <a:p>
            <a:pPr lvl="1"/>
            <a:r>
              <a:rPr lang="en-US" altLang="en-US" sz="1100" smtClean="0"/>
              <a:t>Identifying aggravators and reducing exposure to them</a:t>
            </a:r>
          </a:p>
          <a:p>
            <a:pPr lvl="1"/>
            <a:r>
              <a:rPr lang="en-US" altLang="en-US" sz="1100" u="sng" smtClean="0">
                <a:solidFill>
                  <a:srgbClr val="7030A0"/>
                </a:solidFill>
              </a:rPr>
              <a:t>Rests, planned or as needed, in nurses office or quiet area</a:t>
            </a:r>
          </a:p>
          <a:p>
            <a:r>
              <a:rPr lang="en-US" altLang="en-US" sz="1100" b="1" smtClean="0">
                <a:solidFill>
                  <a:srgbClr val="FF0000"/>
                </a:solidFill>
              </a:rPr>
              <a:t>Dizziness </a:t>
            </a:r>
          </a:p>
          <a:p>
            <a:pPr lvl="1"/>
            <a:r>
              <a:rPr lang="en-US" altLang="en-US" sz="1100" smtClean="0"/>
              <a:t>Allow student to put head down if symptoms worsen</a:t>
            </a:r>
          </a:p>
          <a:p>
            <a:pPr lvl="1"/>
            <a:r>
              <a:rPr lang="en-US" altLang="en-US" sz="1100" smtClean="0"/>
              <a:t>Give student early dismissal from class and extra time to get from class to class to avoid crowded hallways</a:t>
            </a:r>
          </a:p>
          <a:p>
            <a:r>
              <a:rPr lang="en-US" altLang="en-US" sz="1100" b="1" smtClean="0">
                <a:solidFill>
                  <a:srgbClr val="FF0000"/>
                </a:solidFill>
              </a:rPr>
              <a:t>Visual symptoms</a:t>
            </a:r>
            <a:r>
              <a:rPr lang="en-US" altLang="en-US" sz="1100" b="1" smtClean="0"/>
              <a:t>: </a:t>
            </a:r>
            <a:r>
              <a:rPr lang="en-US" altLang="en-US" sz="1100" smtClean="0"/>
              <a:t>light sensitivity, double vision, blurry vision</a:t>
            </a:r>
          </a:p>
          <a:p>
            <a:pPr lvl="1"/>
            <a:r>
              <a:rPr lang="en-US" altLang="en-US" sz="1100" u="sng" smtClean="0">
                <a:solidFill>
                  <a:srgbClr val="7030A0"/>
                </a:solidFill>
              </a:rPr>
              <a:t>Reduce exposure to computers, smart boards, videos</a:t>
            </a:r>
          </a:p>
          <a:p>
            <a:pPr lvl="1"/>
            <a:r>
              <a:rPr lang="en-US" altLang="en-US" sz="1100" smtClean="0"/>
              <a:t>Reduce brightness on the screens</a:t>
            </a:r>
          </a:p>
          <a:p>
            <a:pPr lvl="1"/>
            <a:r>
              <a:rPr lang="en-US" altLang="en-US" sz="1100" smtClean="0"/>
              <a:t>Allow the student to wear a hat or sunglasses in school</a:t>
            </a:r>
          </a:p>
          <a:p>
            <a:pPr lvl="1"/>
            <a:r>
              <a:rPr lang="en-US" altLang="en-US" sz="1100" smtClean="0"/>
              <a:t>Consider use of audiotapes of books</a:t>
            </a:r>
          </a:p>
          <a:p>
            <a:pPr lvl="1"/>
            <a:r>
              <a:rPr lang="en-US" altLang="en-US" sz="1100" smtClean="0"/>
              <a:t>Turn off fluorescent lights as needed</a:t>
            </a:r>
          </a:p>
          <a:p>
            <a:pPr lvl="1"/>
            <a:r>
              <a:rPr lang="en-US" altLang="en-US" sz="1100" smtClean="0"/>
              <a:t>Seat student closer to the center of classroom activities (blurry vision)</a:t>
            </a:r>
          </a:p>
          <a:p>
            <a:pPr lvl="1"/>
            <a:r>
              <a:rPr lang="en-US" altLang="en-US" sz="1100" smtClean="0"/>
              <a:t>Cover 1 eye with patch/tape 1 lens if glasses are worn (double vision)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52596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1050" b="1" dirty="0" smtClean="0">
                <a:solidFill>
                  <a:srgbClr val="FF0000"/>
                </a:solidFill>
              </a:rPr>
              <a:t>Noise sensitivity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u="sng" dirty="0" smtClean="0">
                <a:solidFill>
                  <a:srgbClr val="7030A0"/>
                </a:solidFill>
              </a:rPr>
              <a:t>Allow the student to have lunch in quiet area with a classmate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u="sng" dirty="0" smtClean="0">
                <a:solidFill>
                  <a:srgbClr val="7030A0"/>
                </a:solidFill>
              </a:rPr>
              <a:t>Limit or avoid band, choir, or shop classes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u="sng" dirty="0" smtClean="0">
                <a:solidFill>
                  <a:srgbClr val="7030A0"/>
                </a:solidFill>
              </a:rPr>
              <a:t>Avoid noisy gyms and organized sports practices/games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u="sng" dirty="0" smtClean="0">
                <a:solidFill>
                  <a:srgbClr val="7030A0"/>
                </a:solidFill>
              </a:rPr>
              <a:t>Consideration of the use of earplugs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Give student early dismissal from class and extra time to get from class to class to avoid crowded hallways during pass time</a:t>
            </a:r>
          </a:p>
          <a:p>
            <a:pPr>
              <a:buFont typeface="Arial" charset="0"/>
              <a:buChar char="•"/>
              <a:defRPr/>
            </a:pPr>
            <a:r>
              <a:rPr lang="en-US" sz="1050" b="1" dirty="0" smtClean="0">
                <a:solidFill>
                  <a:srgbClr val="FF0000"/>
                </a:solidFill>
              </a:rPr>
              <a:t>Difficulty concentrating or remembering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Avoid testing or completion of major projects during recovery when possible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Provide extra time to complete </a:t>
            </a:r>
            <a:r>
              <a:rPr lang="en-US" sz="1050" dirty="0" err="1" smtClean="0"/>
              <a:t>nonstandardized</a:t>
            </a:r>
            <a:r>
              <a:rPr lang="en-US" sz="1050" dirty="0" smtClean="0"/>
              <a:t> tests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u="sng" dirty="0" smtClean="0">
                <a:solidFill>
                  <a:srgbClr val="7030A0"/>
                </a:solidFill>
              </a:rPr>
              <a:t>Postpone standardized testing </a:t>
            </a:r>
            <a:r>
              <a:rPr lang="en-US" sz="1050" dirty="0" smtClean="0"/>
              <a:t>(may require that 504 plan is in place)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Consider 1 test per day during exam periods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Consider the use of preprinted notes, note taker, scribe, or reader for oral test taking</a:t>
            </a:r>
          </a:p>
          <a:p>
            <a:pPr>
              <a:buFont typeface="Arial" charset="0"/>
              <a:buChar char="•"/>
              <a:defRPr/>
            </a:pPr>
            <a:r>
              <a:rPr lang="en-US" sz="1050" b="1" dirty="0" smtClean="0">
                <a:solidFill>
                  <a:srgbClr val="FF0000"/>
                </a:solidFill>
              </a:rPr>
              <a:t>Sleep disturbances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Allow for late start or shortened school day to catch up on sleep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050" dirty="0" smtClean="0"/>
              <a:t>Allow rest breaks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en-US" sz="3200" smtClean="0">
                <a:latin typeface="Times New Roman" pitchFamily="18" charset="0"/>
              </a:rPr>
              <a:t>What Causes a Concussion?</a:t>
            </a:r>
            <a:endParaRPr lang="en-US" sz="32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85800"/>
            <a:ext cx="4038600" cy="640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 smtClean="0"/>
              <a:t>Characteristics needed to sustain a concussion include: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 smtClean="0"/>
              <a:t>Rotational, Angular, and/or Lateral forces causing rotation of the brain around the upper brainstem.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 smtClean="0"/>
              <a:t>A direct blow to the head is not required.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</a:p>
        </p:txBody>
      </p:sp>
      <p:sp>
        <p:nvSpPr>
          <p:cNvPr id="7172" name="ClipArt Placeholder 1"/>
          <p:cNvSpPr>
            <a:spLocks noGrp="1" noTextEdit="1"/>
          </p:cNvSpPr>
          <p:nvPr>
            <p:ph type="clipArt" sz="half" idx="4294967295"/>
          </p:nvPr>
        </p:nvSpPr>
        <p:spPr>
          <a:xfrm>
            <a:off x="4648200" y="1600200"/>
            <a:ext cx="4038600" cy="4525963"/>
          </a:xfrm>
        </p:spPr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00200"/>
            <a:ext cx="3062288" cy="3579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Return to School &amp; Play</a:t>
            </a:r>
            <a:br>
              <a:rPr lang="en-US" altLang="en-US" smtClean="0"/>
            </a:br>
            <a:r>
              <a:rPr lang="en-US" altLang="en-US" sz="3200" i="1" smtClean="0"/>
              <a:t>Risk Factors for Prolonged Recovery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25963"/>
          </a:xfrm>
        </p:spPr>
        <p:txBody>
          <a:bodyPr/>
          <a:lstStyle/>
          <a:p>
            <a:r>
              <a:rPr lang="en-US" altLang="en-US" sz="3200" smtClean="0"/>
              <a:t>Gender</a:t>
            </a:r>
          </a:p>
          <a:p>
            <a:r>
              <a:rPr lang="en-US" altLang="en-US" sz="3200" smtClean="0"/>
              <a:t>Age</a:t>
            </a:r>
          </a:p>
          <a:p>
            <a:r>
              <a:rPr lang="en-US" altLang="en-US" sz="3200" smtClean="0"/>
              <a:t>Concussion history</a:t>
            </a:r>
          </a:p>
          <a:p>
            <a:r>
              <a:rPr lang="en-US" altLang="en-US" sz="3200" smtClean="0"/>
              <a:t>Comorbid Conditions</a:t>
            </a:r>
          </a:p>
          <a:p>
            <a:r>
              <a:rPr lang="en-US" altLang="en-US" sz="3200" smtClean="0"/>
              <a:t>Injury mechanism</a:t>
            </a:r>
          </a:p>
          <a:p>
            <a:r>
              <a:rPr lang="en-US" altLang="en-US" sz="3200" smtClean="0"/>
              <a:t>Prolonged LOC</a:t>
            </a:r>
          </a:p>
        </p:txBody>
      </p:sp>
      <p:pic>
        <p:nvPicPr>
          <p:cNvPr id="53252" name="Content Placeholder 6" descr="HUMVEEBLAST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1828800"/>
            <a:ext cx="2955925" cy="1720850"/>
          </a:xfrm>
        </p:spPr>
      </p:pic>
      <p:pic>
        <p:nvPicPr>
          <p:cNvPr id="53253" name="Content Placeholder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887788"/>
            <a:ext cx="29622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427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533400"/>
            <a:ext cx="3597275" cy="4832350"/>
          </a:xfrm>
        </p:spPr>
      </p:pic>
      <p:pic>
        <p:nvPicPr>
          <p:cNvPr id="54276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524000"/>
            <a:ext cx="4505325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endParaRPr lang="en-US" altLang="en-US" sz="3200" smtClean="0">
              <a:latin typeface="Times New Roman" pitchFamily="18" charset="0"/>
            </a:endParaRPr>
          </a:p>
        </p:txBody>
      </p:sp>
      <p:graphicFrame>
        <p:nvGraphicFramePr>
          <p:cNvPr id="27702" name="Group 54"/>
          <p:cNvGraphicFramePr>
            <a:graphicFrameLocks noGrp="1"/>
          </p:cNvGraphicFramePr>
          <p:nvPr>
            <p:ph type="chart" idx="1"/>
          </p:nvPr>
        </p:nvGraphicFramePr>
        <p:xfrm>
          <a:off x="228600" y="73025"/>
          <a:ext cx="8686800" cy="5926138"/>
        </p:xfrm>
        <a:graphic>
          <a:graphicData uri="http://schemas.openxmlformats.org/drawingml/2006/table">
            <a:tbl>
              <a:tblPr/>
              <a:tblGrid>
                <a:gridCol w="2482058"/>
                <a:gridCol w="3802437"/>
                <a:gridCol w="2402305"/>
              </a:tblGrid>
              <a:tr h="45725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2012 Zurich Return to Play Protocol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1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Rehabilitation stage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Functional exercise at each stage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Objective of each stage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1. No Activity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Symptom limited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physical and cognitive rest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Recovery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2. Light aerobic exercise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Walking, Swimming, Stationary Bike, HR&lt;70% Maximum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Increase heart rate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3. Sport-specific Exercise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Skating or Running Drills.  No head impact activities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Add Movement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1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4. Non-contact training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More complex training drills May start progressive resistance training.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Exercise, coordination, and cognitive load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5. Full-contact practice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Normal training following medical clearance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Restore confidence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6. Return to Play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Game Play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r>
              <a:rPr lang="en-US" b="1" i="1" smtClean="0"/>
              <a:t>Return to Skating </a:t>
            </a:r>
            <a:r>
              <a:rPr lang="en-US" smtClean="0"/>
              <a:t/>
            </a:r>
            <a:br>
              <a:rPr lang="en-US" smtClean="0"/>
            </a:br>
            <a:r>
              <a:rPr lang="en-US" sz="2800" i="1" smtClean="0"/>
              <a:t>after concussion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1422400"/>
            <a:ext cx="8229600" cy="4525963"/>
          </a:xfrm>
        </p:spPr>
        <p:txBody>
          <a:bodyPr/>
          <a:lstStyle/>
          <a:p>
            <a:r>
              <a:rPr lang="en-US" smtClean="0"/>
              <a:t>Asymptomatic on land, then…</a:t>
            </a:r>
          </a:p>
          <a:p>
            <a:r>
              <a:rPr lang="en-US" smtClean="0"/>
              <a:t>Progress through initial return-to-play on land, then…</a:t>
            </a:r>
          </a:p>
          <a:p>
            <a:r>
              <a:rPr lang="en-US" smtClean="0"/>
              <a:t>Return to the ice using the following sport specific sequence</a:t>
            </a:r>
          </a:p>
          <a:p>
            <a:pPr lvl="1"/>
            <a:r>
              <a:rPr lang="en-US" sz="2400" smtClean="0"/>
              <a:t>1. Stroking</a:t>
            </a:r>
          </a:p>
          <a:p>
            <a:pPr lvl="1"/>
            <a:r>
              <a:rPr lang="en-US" sz="2400" smtClean="0"/>
              <a:t>2. Choreography</a:t>
            </a:r>
          </a:p>
          <a:p>
            <a:pPr lvl="1"/>
            <a:r>
              <a:rPr lang="en-US" sz="2400" smtClean="0"/>
              <a:t>3. Singles/doubles</a:t>
            </a:r>
          </a:p>
          <a:p>
            <a:pPr lvl="1"/>
            <a:r>
              <a:rPr lang="en-US" sz="2400" smtClean="0"/>
              <a:t>4. Triples/spins </a:t>
            </a:r>
          </a:p>
          <a:p>
            <a:endParaRPr lang="en-US" smtClean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5713" y="3792538"/>
            <a:ext cx="2119312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Conclusions</a:t>
            </a:r>
          </a:p>
        </p:txBody>
      </p:sp>
      <p:sp>
        <p:nvSpPr>
          <p:cNvPr id="57347" name="Content Placeholder 5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525962"/>
          </a:xfrm>
        </p:spPr>
        <p:txBody>
          <a:bodyPr/>
          <a:lstStyle/>
          <a:p>
            <a:r>
              <a:rPr lang="en-US" altLang="en-US" sz="2800" smtClean="0"/>
              <a:t>Each concussion and each patient’s differences warrants individualized approach</a:t>
            </a:r>
          </a:p>
          <a:p>
            <a:r>
              <a:rPr lang="en-US" altLang="en-US" sz="2800" smtClean="0"/>
              <a:t>Students with a concussion benefit from academic accommodations after injury</a:t>
            </a:r>
          </a:p>
          <a:p>
            <a:r>
              <a:rPr lang="en-US" altLang="en-US" sz="2800" smtClean="0"/>
              <a:t>Multi-disciplinary input is often necessary in the patient’s recovery</a:t>
            </a:r>
          </a:p>
          <a:p>
            <a:r>
              <a:rPr lang="en-US" altLang="en-US" sz="2800" smtClean="0"/>
              <a:t>Students should be performing at their academic baseline prior to return to sports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/>
          </p:cNvSpPr>
          <p:nvPr>
            <p:ph type="title" idx="4294967295"/>
          </p:nvPr>
        </p:nvSpPr>
        <p:spPr>
          <a:xfrm>
            <a:off x="457200" y="22225"/>
            <a:ext cx="8229600" cy="1143000"/>
          </a:xfrm>
        </p:spPr>
        <p:txBody>
          <a:bodyPr/>
          <a:lstStyle/>
          <a:p>
            <a:r>
              <a:rPr lang="en-US" altLang="en-US" i="1" smtClean="0"/>
              <a:t>Thank You!</a:t>
            </a:r>
          </a:p>
        </p:txBody>
      </p:sp>
      <p:sp>
        <p:nvSpPr>
          <p:cNvPr id="77828" name="Rectangle 8"/>
          <p:cNvSpPr>
            <a:spLocks noGrp="1"/>
          </p:cNvSpPr>
          <p:nvPr>
            <p:ph sz="half" idx="4294967295"/>
          </p:nvPr>
        </p:nvSpPr>
        <p:spPr>
          <a:xfrm>
            <a:off x="2743200" y="2019300"/>
            <a:ext cx="3733800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sz="1800" dirty="0" smtClean="0">
              <a:hlinkClick r:id="rId2"/>
            </a:endParaRPr>
          </a:p>
          <a:p>
            <a:pPr>
              <a:buFont typeface="Arial" charset="0"/>
              <a:buChar char="•"/>
              <a:defRPr/>
            </a:pPr>
            <a:endParaRPr lang="en-US" sz="1800" dirty="0">
              <a:hlinkClick r:id="rId2"/>
            </a:endParaRPr>
          </a:p>
          <a:p>
            <a:pPr>
              <a:buFont typeface="Arial" charset="0"/>
              <a:buChar char="•"/>
              <a:defRPr/>
            </a:pPr>
            <a:endParaRPr lang="en-US" sz="1800" dirty="0" smtClean="0">
              <a:hlinkClick r:id="rId2"/>
            </a:endParaRPr>
          </a:p>
          <a:p>
            <a:pPr>
              <a:buFont typeface="Arial" charset="0"/>
              <a:buChar char="•"/>
              <a:defRPr/>
            </a:pPr>
            <a:endParaRPr lang="en-US" sz="1800" dirty="0">
              <a:hlinkClick r:id="rId2"/>
            </a:endParaRPr>
          </a:p>
          <a:p>
            <a:pPr>
              <a:buFont typeface="Arial" charset="0"/>
              <a:buChar char="•"/>
              <a:defRPr/>
            </a:pPr>
            <a:endParaRPr lang="en-US" sz="1800" dirty="0" smtClean="0">
              <a:hlinkClick r:id="rId2"/>
            </a:endParaRPr>
          </a:p>
          <a:p>
            <a:pPr>
              <a:buFont typeface="Arial" charset="0"/>
              <a:buChar char="•"/>
              <a:defRPr/>
            </a:pPr>
            <a:endParaRPr lang="en-US" sz="1800" dirty="0">
              <a:hlinkClick r:id="rId2"/>
            </a:endParaRPr>
          </a:p>
          <a:p>
            <a:pPr>
              <a:buFont typeface="Arial" charset="0"/>
              <a:buChar char="•"/>
              <a:defRPr/>
            </a:pPr>
            <a:endParaRPr lang="en-US" sz="1800" dirty="0" smtClean="0">
              <a:hlinkClick r:id="rId2"/>
            </a:endParaRPr>
          </a:p>
          <a:p>
            <a:pPr>
              <a:buFont typeface="Arial" charset="0"/>
              <a:buChar char="•"/>
              <a:defRPr/>
            </a:pPr>
            <a:endParaRPr lang="en-US" sz="1800" dirty="0">
              <a:hlinkClick r:id="rId2"/>
            </a:endParaRPr>
          </a:p>
          <a:p>
            <a:pPr>
              <a:buFont typeface="Arial" charset="0"/>
              <a:buChar char="•"/>
              <a:defRPr/>
            </a:pPr>
            <a:endParaRPr lang="en-US" sz="1800" dirty="0" smtClean="0">
              <a:hlinkClick r:id="rId2"/>
            </a:endParaRPr>
          </a:p>
          <a:p>
            <a:pPr>
              <a:buFont typeface="Arial" charset="0"/>
              <a:buChar char="•"/>
              <a:defRPr/>
            </a:pPr>
            <a:endParaRPr lang="en-US" sz="1800" dirty="0">
              <a:hlinkClick r:id="rId2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1800" dirty="0" smtClean="0">
                <a:hlinkClick r:id="rId2"/>
              </a:rPr>
              <a:t> tad.seifert@nortonhealthcare.org</a:t>
            </a:r>
            <a:endParaRPr lang="en-US" sz="1800" dirty="0" smtClean="0"/>
          </a:p>
        </p:txBody>
      </p:sp>
      <p:pic>
        <p:nvPicPr>
          <p:cNvPr id="58372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35175" y="1300163"/>
            <a:ext cx="4683125" cy="3513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Overview</a:t>
            </a:r>
            <a:br>
              <a:rPr lang="en-US" altLang="en-US" smtClean="0"/>
            </a:br>
            <a:r>
              <a:rPr lang="en-US" altLang="en-US" sz="2800" i="1" smtClean="0"/>
              <a:t>Sports Concussion</a:t>
            </a:r>
          </a:p>
        </p:txBody>
      </p:sp>
      <p:sp>
        <p:nvSpPr>
          <p:cNvPr id="8195" name="Rectangle 4"/>
          <p:cNvSpPr>
            <a:spLocks noGrp="1"/>
          </p:cNvSpPr>
          <p:nvPr>
            <p:ph sz="half" idx="4294967295"/>
          </p:nvPr>
        </p:nvSpPr>
        <p:spPr>
          <a:xfrm>
            <a:off x="533400" y="1844675"/>
            <a:ext cx="4038600" cy="4525963"/>
          </a:xfrm>
        </p:spPr>
        <p:txBody>
          <a:bodyPr/>
          <a:lstStyle/>
          <a:p>
            <a:r>
              <a:rPr lang="en-US" altLang="en-US" sz="2400" smtClean="0"/>
              <a:t>1.6 – 3.8 million sports and recreation-related concussions occur annually</a:t>
            </a:r>
          </a:p>
          <a:p>
            <a:r>
              <a:rPr lang="en-US" sz="2400" smtClean="0"/>
              <a:t>Sports account for 21% of all TBI among US children and adolescents </a:t>
            </a:r>
            <a:endParaRPr lang="en-US" altLang="en-US" sz="2400" smtClean="0"/>
          </a:p>
          <a:p>
            <a:r>
              <a:rPr lang="en-US" altLang="en-US" sz="2400" smtClean="0"/>
              <a:t>Each year 60K high school athletes sustain concussions</a:t>
            </a:r>
          </a:p>
        </p:txBody>
      </p:sp>
      <p:pic>
        <p:nvPicPr>
          <p:cNvPr id="8196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584325"/>
            <a:ext cx="3394075" cy="3443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mtClean="0"/>
              <a:t>20 sports/recreational activities contributing to the highest number of estimated head injuries treated in U.S. hospital Emergency Rooms in 2009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smtClean="0"/>
              <a:t>Cycling: 85,389</a:t>
            </a:r>
          </a:p>
          <a:p>
            <a:r>
              <a:rPr lang="en-US" sz="1200" smtClean="0"/>
              <a:t>Football: 46,948</a:t>
            </a:r>
          </a:p>
          <a:p>
            <a:r>
              <a:rPr lang="en-US" sz="1200" smtClean="0"/>
              <a:t>Baseball and Softball: 38,394</a:t>
            </a:r>
          </a:p>
          <a:p>
            <a:r>
              <a:rPr lang="en-US" sz="1200" smtClean="0"/>
              <a:t>Basketball: 34,692</a:t>
            </a:r>
          </a:p>
          <a:p>
            <a:r>
              <a:rPr lang="en-US" sz="1200" smtClean="0"/>
              <a:t>Water Sports (Diving, Scuba Diving, Surfing, Swimming, Water Polo, Water Skiing, Water Tubing): 28,716</a:t>
            </a:r>
          </a:p>
          <a:p>
            <a:r>
              <a:rPr lang="en-US" sz="1200" smtClean="0"/>
              <a:t>Powered Recreational Vehicles (ATVs, Dune Buggies, Go-Carts, Mini bikes, Off-road): 26,606</a:t>
            </a:r>
          </a:p>
          <a:p>
            <a:r>
              <a:rPr lang="en-US" sz="1200" smtClean="0"/>
              <a:t>Soccer: 24,184</a:t>
            </a:r>
          </a:p>
          <a:p>
            <a:r>
              <a:rPr lang="en-US" sz="1200" smtClean="0"/>
              <a:t>Skateboards/Scooters: 23,114</a:t>
            </a:r>
          </a:p>
          <a:p>
            <a:r>
              <a:rPr lang="en-US" sz="1200" smtClean="0"/>
              <a:t>Fitness/Exercise/Health Club: 18,012</a:t>
            </a:r>
          </a:p>
          <a:p>
            <a:r>
              <a:rPr lang="en-US" sz="1200" smtClean="0"/>
              <a:t>Winter Sports (Skiing, Sledding, Snowboarding, Snowmobiling): 16,948</a:t>
            </a:r>
          </a:p>
          <a:p>
            <a:r>
              <a:rPr lang="en-US" sz="1200" smtClean="0"/>
              <a:t>Horseback Riding: 14,466</a:t>
            </a:r>
          </a:p>
          <a:p>
            <a:r>
              <a:rPr lang="en-US" sz="1200" smtClean="0"/>
              <a:t>Gymnastics/Dance/Cheerleading: 10,223</a:t>
            </a:r>
          </a:p>
          <a:p>
            <a:r>
              <a:rPr lang="en-US" sz="1200" smtClean="0"/>
              <a:t>Golf: 10,035</a:t>
            </a:r>
          </a:p>
          <a:p>
            <a:r>
              <a:rPr lang="en-US" sz="1200" smtClean="0"/>
              <a:t>Hockey: 8,145</a:t>
            </a:r>
          </a:p>
          <a:p>
            <a:r>
              <a:rPr lang="en-US" sz="1200" smtClean="0"/>
              <a:t>Other Ball Sports and Balls, Unspecified: 6,883</a:t>
            </a:r>
          </a:p>
          <a:p>
            <a:r>
              <a:rPr lang="en-US" sz="1200" smtClean="0"/>
              <a:t>Trampolines: 5,919</a:t>
            </a:r>
          </a:p>
          <a:p>
            <a:r>
              <a:rPr lang="en-US" sz="1200" smtClean="0"/>
              <a:t>Rugby/Lacrosse: 5,794</a:t>
            </a:r>
          </a:p>
          <a:p>
            <a:r>
              <a:rPr lang="en-US" sz="1200" smtClean="0"/>
              <a:t>Roller and Inline Skating: 3,320</a:t>
            </a:r>
          </a:p>
          <a:p>
            <a:r>
              <a:rPr lang="en-US" sz="2000" b="1" i="1" smtClean="0"/>
              <a:t>Ice Skating: 4,608</a:t>
            </a:r>
          </a:p>
        </p:txBody>
      </p:sp>
      <p:pic>
        <p:nvPicPr>
          <p:cNvPr id="922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8313" y="3254375"/>
            <a:ext cx="3138487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i="1" smtClean="0"/>
              <a:t>Journal of the American Medical Association</a:t>
            </a:r>
            <a:r>
              <a:rPr lang="en-US" altLang="en-US" i="1" smtClean="0"/>
              <a:t/>
            </a:r>
            <a:br>
              <a:rPr lang="en-US" altLang="en-US" i="1" smtClean="0"/>
            </a:br>
            <a:r>
              <a:rPr lang="en-US" altLang="en-US" smtClean="0"/>
              <a:t>Oct. 13, 1928</a:t>
            </a:r>
            <a:endParaRPr lang="en-US" altLang="en-US" i="1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417638"/>
            <a:ext cx="4038600" cy="4525962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>
              <a:buFont typeface="Arial" pitchFamily="34" charset="0"/>
              <a:buNone/>
            </a:pPr>
            <a:r>
              <a:rPr lang="en-US" altLang="en-US" smtClean="0"/>
              <a:t>  “</a:t>
            </a:r>
            <a:r>
              <a:rPr lang="en-US" altLang="en-US" i="1" smtClean="0"/>
              <a:t>Punch Drunk   Syndrome</a:t>
            </a:r>
            <a:r>
              <a:rPr lang="en-US" altLang="en-US" smtClean="0"/>
              <a:t>” </a:t>
            </a:r>
          </a:p>
          <a:p>
            <a:pPr lvl="1" eaLnBrk="1" hangingPunct="1"/>
            <a:r>
              <a:rPr lang="en-US" altLang="en-US" sz="2400" smtClean="0"/>
              <a:t>Dr. Harrison Martland</a:t>
            </a:r>
          </a:p>
          <a:p>
            <a:pPr lvl="1" eaLnBrk="1" hangingPunct="1"/>
            <a:endParaRPr lang="en-US" altLang="en-US" sz="2400" smtClean="0"/>
          </a:p>
          <a:p>
            <a:pPr eaLnBrk="1" hangingPunct="1">
              <a:buFont typeface="Arial" pitchFamily="34" charset="0"/>
              <a:buNone/>
            </a:pPr>
            <a:endParaRPr lang="en-US" altLang="en-US" sz="2800" smtClean="0"/>
          </a:p>
        </p:txBody>
      </p:sp>
      <p:pic>
        <p:nvPicPr>
          <p:cNvPr id="10244" name="Content Placeholder 6" descr="marciano-walcott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2063750"/>
            <a:ext cx="3810000" cy="289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Study Conclusion: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altLang="en-US" sz="3600" smtClean="0"/>
              <a:t> </a:t>
            </a:r>
            <a:r>
              <a:rPr lang="en-US" altLang="en-US" sz="3600" i="1" smtClean="0"/>
              <a:t>“There is a very definite brain injury due to single or repeated blows on the head or jaw.  The condition can no longer be ignored by the medical profession or the public.”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z="3600" smtClean="0"/>
              <a:t>                                               </a:t>
            </a:r>
            <a:r>
              <a:rPr lang="en-US" altLang="en-US" i="1" smtClean="0"/>
              <a:t>JAMA</a:t>
            </a:r>
            <a:r>
              <a:rPr lang="en-US" altLang="en-US" sz="3600" i="1" smtClean="0"/>
              <a:t> </a:t>
            </a:r>
            <a:r>
              <a:rPr lang="en-US" altLang="en-US" smtClean="0"/>
              <a:t>1928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8870</TotalTime>
  <Words>2898</Words>
  <Application>Microsoft Office PowerPoint</Application>
  <PresentationFormat>On-screen Show (4:3)</PresentationFormat>
  <Paragraphs>483</Paragraphs>
  <Slides>55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Arial</vt:lpstr>
      <vt:lpstr>Calibri</vt:lpstr>
      <vt:lpstr>ＭＳ Ｐゴシック</vt:lpstr>
      <vt:lpstr>Calisto MT</vt:lpstr>
      <vt:lpstr>Wingdings</vt:lpstr>
      <vt:lpstr>Times New Roman</vt:lpstr>
      <vt:lpstr>Noteworthy Light</vt:lpstr>
      <vt:lpstr>Arial Narrow</vt:lpstr>
      <vt:lpstr>Office Theme</vt:lpstr>
      <vt:lpstr>  Concussions: What You Need to Know   </vt:lpstr>
      <vt:lpstr>Overview of Concussion Management</vt:lpstr>
      <vt:lpstr>The Most Complex Object in the Universe</vt:lpstr>
      <vt:lpstr>The Most Complex Object in the Universe</vt:lpstr>
      <vt:lpstr>What Causes a Concussion?</vt:lpstr>
      <vt:lpstr>Overview Sports Concussion</vt:lpstr>
      <vt:lpstr>20 sports/recreational activities contributing to the highest number of estimated head injuries treated in U.S. hospital Emergency Rooms in 2009</vt:lpstr>
      <vt:lpstr>Journal of the American Medical Association Oct. 13, 1928</vt:lpstr>
      <vt:lpstr>Study Conclusion:</vt:lpstr>
      <vt:lpstr>What’s Changed?</vt:lpstr>
      <vt:lpstr>Athletes are changing……</vt:lpstr>
      <vt:lpstr>Athletes are changing……</vt:lpstr>
      <vt:lpstr>Athletes are changing……</vt:lpstr>
      <vt:lpstr>Athletes are changing……</vt:lpstr>
      <vt:lpstr>Slide 15</vt:lpstr>
      <vt:lpstr>Slide 16</vt:lpstr>
      <vt:lpstr>Concussion Myths…..  Fact or Fiction??</vt:lpstr>
      <vt:lpstr>Concussion:  Fact vs. Fiction</vt:lpstr>
      <vt:lpstr>Concussion:  Fact vs. Fiction</vt:lpstr>
      <vt:lpstr>Who Gets Sports Concussions? Lincoln, et al. Am J Sports Med 2011</vt:lpstr>
      <vt:lpstr>Fact vs. Fiction</vt:lpstr>
      <vt:lpstr>Fact vs. Fiction</vt:lpstr>
      <vt:lpstr>Concussions/1000 games Lincoln, et al. Am J Sports Med 2011</vt:lpstr>
      <vt:lpstr>Second Impact Syndrome</vt:lpstr>
      <vt:lpstr> “Second Impact Syndrome” and subsequent epidural hematoma</vt:lpstr>
      <vt:lpstr>Fact vs. Fiction</vt:lpstr>
      <vt:lpstr>Fact vs. Fiction</vt:lpstr>
      <vt:lpstr>Recurrent Concussion</vt:lpstr>
      <vt:lpstr>What are we watching for???</vt:lpstr>
      <vt:lpstr>Sequelae of Concussion</vt:lpstr>
      <vt:lpstr>What are we watching for??? </vt:lpstr>
      <vt:lpstr>Delayed Symptoms Can Occur….</vt:lpstr>
      <vt:lpstr>Immediate Post-Injury  Treatment Plan</vt:lpstr>
      <vt:lpstr>Home Instructions  Immediately Post-Injury</vt:lpstr>
      <vt:lpstr>Home Instructions  Immediately Post-Injury</vt:lpstr>
      <vt:lpstr>Cerebral Steal and Rest</vt:lpstr>
      <vt:lpstr>Slide 37</vt:lpstr>
      <vt:lpstr>Not All Activity is Bad…</vt:lpstr>
      <vt:lpstr>It’s a Balance…</vt:lpstr>
      <vt:lpstr>Return to School BEFORE Return to Play……….</vt:lpstr>
      <vt:lpstr>Slide 41</vt:lpstr>
      <vt:lpstr>Return to School</vt:lpstr>
      <vt:lpstr>Return to School</vt:lpstr>
      <vt:lpstr>The “Return To Learning” Team</vt:lpstr>
      <vt:lpstr>Signs and Symptoms of a Concussion and the Strategies to Help in the School Setting</vt:lpstr>
      <vt:lpstr>Signs and Symptoms of a Concussion and the Strategies to Help in the School Setting</vt:lpstr>
      <vt:lpstr>Signs and Symptoms of a Concussion and the Strategies to Help in the School Setting</vt:lpstr>
      <vt:lpstr>Signs and Symptoms of a Concussion and the Strategies to Help in the School Setting</vt:lpstr>
      <vt:lpstr>Signs and Symptoms of a Concussion and the Strategies to Help in the School Setting</vt:lpstr>
      <vt:lpstr>Return to School &amp; Play Risk Factors for Prolonged Recovery</vt:lpstr>
      <vt:lpstr>Slide 51</vt:lpstr>
      <vt:lpstr>Slide 52</vt:lpstr>
      <vt:lpstr>Return to Skating  after concussion</vt:lpstr>
      <vt:lpstr>Conclusions</vt:lpstr>
      <vt:lpstr>Thank You!</vt:lpstr>
    </vt:vector>
  </TitlesOfParts>
  <Company>Norton Healthcare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CSS3</dc:creator>
  <cp:lastModifiedBy>John G</cp:lastModifiedBy>
  <cp:revision>314</cp:revision>
  <dcterms:created xsi:type="dcterms:W3CDTF">2011-12-20T21:34:41Z</dcterms:created>
  <dcterms:modified xsi:type="dcterms:W3CDTF">2014-12-17T21:20:24Z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